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99" autoAdjust="0"/>
    <p:restoredTop sz="94660"/>
  </p:normalViewPr>
  <p:slideViewPr>
    <p:cSldViewPr>
      <p:cViewPr varScale="1">
        <p:scale>
          <a:sx n="75" d="100"/>
          <a:sy n="75" d="100"/>
        </p:scale>
        <p:origin x="-3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3230D0F-B7E5-4A29-8433-9E1756F2592C}" type="datetimeFigureOut">
              <a:rPr lang="ru-RU"/>
              <a:pPr>
                <a:defRPr/>
              </a:pPr>
              <a:t>30.05.2011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C3C7463-5C69-45DF-BA5A-270D8F18E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34EF370-FA55-4FE0-9B7D-95085839894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B67BF-8E7B-42F2-A209-7350E31750CF}" type="datetimeFigureOut">
              <a:rPr lang="ru-RU"/>
              <a:pPr>
                <a:defRPr/>
              </a:pPr>
              <a:t>30.05.2011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73BF1-6835-4BAE-BF90-81943F8CD4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40730-DE16-42B2-8FD8-2B4EE939FD5A}" type="datetimeFigureOut">
              <a:rPr lang="ru-RU"/>
              <a:pPr>
                <a:defRPr/>
              </a:pPr>
              <a:t>30.05.2011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D60B9-C6B3-4812-B77F-38ADE873E7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28043-DF9B-44E2-AC6D-AEAF4A9BF768}" type="datetimeFigureOut">
              <a:rPr lang="ru-RU"/>
              <a:pPr>
                <a:defRPr/>
              </a:pPr>
              <a:t>30.05.2011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AB84E-DF36-4AAC-A53B-BDB104EBA6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CE014-F474-42CE-9522-FFED974E00E0}" type="datetimeFigureOut">
              <a:rPr lang="ru-RU"/>
              <a:pPr>
                <a:defRPr/>
              </a:pPr>
              <a:t>30.05.2011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E01FB-2651-4FFD-A842-92373437FD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5EB9F-9955-42F7-BA14-A3C2E0AA8115}" type="datetimeFigureOut">
              <a:rPr lang="ru-RU"/>
              <a:pPr>
                <a:defRPr/>
              </a:pPr>
              <a:t>30.05.2011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E2D67-E2D3-4CEE-9CD0-8B1A111D11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CCAC2-5561-4C6D-AB43-C7224CB2F4D0}" type="datetimeFigureOut">
              <a:rPr lang="ru-RU"/>
              <a:pPr>
                <a:defRPr/>
              </a:pPr>
              <a:t>30.05.2011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C30A5-A1FE-46B2-A21D-3361CC117A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63C3D-6494-4B27-BDE4-39028CE5D568}" type="datetimeFigureOut">
              <a:rPr lang="ru-RU"/>
              <a:pPr>
                <a:defRPr/>
              </a:pPr>
              <a:t>30.05.2011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1A96D-EB58-484B-8409-7B970553B5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ABF5C-91E4-43ED-87BF-158CA5141B89}" type="datetimeFigureOut">
              <a:rPr lang="ru-RU"/>
              <a:pPr>
                <a:defRPr/>
              </a:pPr>
              <a:t>30.05.2011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275A9-5B97-4B01-880E-AC6FAC55C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AD8FF-1B65-41E1-8A20-C15BA39A2E47}" type="datetimeFigureOut">
              <a:rPr lang="ru-RU"/>
              <a:pPr>
                <a:defRPr/>
              </a:pPr>
              <a:t>30.05.2011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60731-4C9C-41DC-AF31-1C10257802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58134-074A-4873-9D3C-5D04000498D1}" type="datetimeFigureOut">
              <a:rPr lang="ru-RU"/>
              <a:pPr>
                <a:defRPr/>
              </a:pPr>
              <a:t>30.05.2011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8152D-6A0B-44E0-8CDD-9A6B3B4587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81B66-EE08-4A6C-A757-2923D2CA6C4F}" type="datetimeFigureOut">
              <a:rPr lang="ru-RU"/>
              <a:pPr>
                <a:defRPr/>
              </a:pPr>
              <a:t>30.05.2011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6C7C2-E38E-4031-A563-6123E56F88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ADAC5A5-C943-4D09-BFDD-30BE7C4311E9}" type="datetimeFigureOut">
              <a:rPr lang="ru-RU"/>
              <a:pPr>
                <a:defRPr/>
              </a:pPr>
              <a:t>30.05.2011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8F1CB66-C0D2-4F4A-AA16-89BDF57AB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>
    <p:randomBar dir="vert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8550"/>
          </a:xfrm>
        </p:spPr>
        <p:txBody>
          <a:bodyPr/>
          <a:lstStyle/>
          <a:p>
            <a:r>
              <a:rPr lang="ru-RU" sz="5400" smtClean="0">
                <a:latin typeface="Whirl Cyrillic"/>
              </a:rPr>
              <a:t>Презентация на тему:</a:t>
            </a:r>
            <a:br>
              <a:rPr lang="ru-RU" sz="5400" smtClean="0">
                <a:latin typeface="Whirl Cyrillic"/>
              </a:rPr>
            </a:br>
            <a:r>
              <a:rPr lang="ru-RU" sz="5400" smtClean="0">
                <a:latin typeface="Whirl Cyrillic"/>
              </a:rPr>
              <a:t>«О чём шумят деревья»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500"/>
            <a:ext cx="8686800" cy="3268663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                                Подготовила учитель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                                МОУ ООШ №31 г – к Анапа: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                                 </a:t>
            </a:r>
            <a:r>
              <a:rPr lang="ru-RU" b="1" dirty="0" err="1" smtClean="0"/>
              <a:t>Солодилова</a:t>
            </a:r>
            <a:r>
              <a:rPr lang="ru-RU" b="1" dirty="0" smtClean="0"/>
              <a:t> Ирина Николаевна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                                     2011год</a:t>
            </a:r>
            <a:endParaRPr lang="ru-RU" b="1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3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1428750"/>
          </a:xfrm>
        </p:spPr>
        <p:txBody>
          <a:bodyPr/>
          <a:lstStyle/>
          <a:p>
            <a:r>
              <a:rPr lang="ru-RU" sz="9600" smtClean="0">
                <a:solidFill>
                  <a:srgbClr val="002060"/>
                </a:solidFill>
                <a:latin typeface="Decorlz"/>
              </a:rPr>
              <a:t>ОСИНА</a:t>
            </a:r>
          </a:p>
        </p:txBody>
      </p:sp>
      <p:pic>
        <p:nvPicPr>
          <p:cNvPr id="6" name="Содержимое 5" descr="IMG_0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66738" y="1920875"/>
            <a:ext cx="2487612" cy="4540250"/>
          </a:xfrm>
        </p:spPr>
      </p:pic>
      <p:pic>
        <p:nvPicPr>
          <p:cNvPr id="15363" name="Picture 5" descr="C:\Documents and Settings\Admin\Рабочий стол\анимации цветы\029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5" y="5284788"/>
            <a:ext cx="12144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5" descr="C:\Documents and Settings\Admin\Рабочий стол\анимации цветы\029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5929313"/>
            <a:ext cx="78581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C:\Documents and Settings\Admin\Рабочий стол\анимации цветы\029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5499100"/>
            <a:ext cx="12144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5" descr="C:\Documents and Settings\Admin\Рабочий стол\анимации цветы\029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5143500"/>
            <a:ext cx="11430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143250" y="2143125"/>
            <a:ext cx="57150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Calibri" pitchFamily="34" charset="0"/>
              </a:rPr>
              <a:t>Осинку окрасила осень.</a:t>
            </a:r>
          </a:p>
          <a:p>
            <a:r>
              <a:rPr lang="ru-RU" sz="3200" b="1">
                <a:latin typeface="Calibri" pitchFamily="34" charset="0"/>
              </a:rPr>
              <a:t>Осинка мне нравится очень.</a:t>
            </a:r>
          </a:p>
          <a:p>
            <a:r>
              <a:rPr lang="ru-RU" sz="3200" b="1">
                <a:latin typeface="Calibri" pitchFamily="34" charset="0"/>
              </a:rPr>
              <a:t>Она позолотой блистает,</a:t>
            </a:r>
          </a:p>
          <a:p>
            <a:r>
              <a:rPr lang="ru-RU" sz="3200" b="1">
                <a:latin typeface="Calibri" pitchFamily="34" charset="0"/>
              </a:rPr>
              <a:t>Одно только жаль – облетает.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9600" smtClean="0">
                <a:solidFill>
                  <a:srgbClr val="002060"/>
                </a:solidFill>
                <a:latin typeface="Decorlz"/>
              </a:rPr>
              <a:t>ТОПОЛЬ</a:t>
            </a:r>
          </a:p>
        </p:txBody>
      </p:sp>
      <p:pic>
        <p:nvPicPr>
          <p:cNvPr id="4" name="Содержимое 3" descr="IMG_000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93713" y="2279650"/>
            <a:ext cx="2736850" cy="4224338"/>
          </a:xfrm>
          <a:noFill/>
        </p:spPr>
      </p:pic>
      <p:pic>
        <p:nvPicPr>
          <p:cNvPr id="16387" name="Picture 2" descr="C:\Documents and Settings\Admin\Рабочий стол\анимации цветы\04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5857875"/>
            <a:ext cx="827088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2" descr="C:\Documents and Settings\Admin\Рабочий стол\анимации цветы\04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13" y="4699000"/>
            <a:ext cx="114300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2" descr="C:\Documents and Settings\Admin\Рабочий стол\анимации цветы\04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5130800"/>
            <a:ext cx="1214437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2" descr="C:\Documents and Settings\Admin\Рабочий стол\анимации цветы\04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0" y="5857875"/>
            <a:ext cx="827088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2" descr="C:\Documents and Settings\Admin\Рабочий стол\анимации цветы\04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25" y="5786438"/>
            <a:ext cx="827088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3357563" y="1500188"/>
            <a:ext cx="4572000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Тополь – это знают все Чемпион по росту.</a:t>
            </a:r>
          </a:p>
          <a:p>
            <a:r>
              <a:rPr lang="ru-RU" sz="2800" b="1">
                <a:latin typeface="Calibri" pitchFamily="34" charset="0"/>
              </a:rPr>
              <a:t>И достать его макушку</a:t>
            </a:r>
          </a:p>
          <a:p>
            <a:r>
              <a:rPr lang="ru-RU" sz="2800" b="1">
                <a:latin typeface="Calibri" pitchFamily="34" charset="0"/>
              </a:rPr>
              <a:t>Вам совсем не просто.</a:t>
            </a:r>
          </a:p>
          <a:p>
            <a:r>
              <a:rPr lang="ru-RU" sz="2800" b="1">
                <a:latin typeface="Calibri" pitchFamily="34" charset="0"/>
              </a:rPr>
              <a:t>Потому что он за лето</a:t>
            </a:r>
          </a:p>
          <a:p>
            <a:r>
              <a:rPr lang="ru-RU" sz="2800" b="1">
                <a:latin typeface="Calibri" pitchFamily="34" charset="0"/>
              </a:rPr>
              <a:t>Вырастает на два метра.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9600" smtClean="0">
                <a:solidFill>
                  <a:srgbClr val="002060"/>
                </a:solidFill>
                <a:latin typeface="Decorlz"/>
              </a:rPr>
              <a:t>ИВА</a:t>
            </a:r>
          </a:p>
        </p:txBody>
      </p:sp>
      <p:pic>
        <p:nvPicPr>
          <p:cNvPr id="4" name="Содержимое 3" descr="IMG_00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350" y="2279650"/>
            <a:ext cx="3444875" cy="4395788"/>
          </a:xfrm>
        </p:spPr>
      </p:pic>
      <p:pic>
        <p:nvPicPr>
          <p:cNvPr id="17411" name="Picture 2" descr="C:\Documents and Settings\Admin\Рабочий стол\00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5500688"/>
            <a:ext cx="14287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3" descr="C:\Documents and Settings\Admin\Рабочий стол\00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6000750"/>
            <a:ext cx="9525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3" descr="C:\Documents and Settings\Admin\Рабочий стол\00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0" y="5286375"/>
            <a:ext cx="9525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3" descr="C:\Documents and Settings\Admin\Рабочий стол\00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3" y="6072188"/>
            <a:ext cx="9525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3" descr="C:\Documents and Settings\Admin\Рабочий стол\00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4714875"/>
            <a:ext cx="136048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643313" y="1571625"/>
            <a:ext cx="478631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b="1">
                <a:latin typeface="Calibri" pitchFamily="34" charset="0"/>
                <a:cs typeface="Times New Roman" pitchFamily="18" charset="0"/>
              </a:rPr>
              <a:t>Сядем здесь у этой ивы.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Что за чудные извивы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На коре вокруг дупла!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А под ивой как красивы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Золотые переливы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Струй дрожащего стекла.</a:t>
            </a:r>
            <a:endParaRPr lang="ru-RU" sz="2800" b="1"/>
          </a:p>
          <a:p>
            <a:pPr eaLnBrk="0" hangingPunct="0"/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9600" smtClean="0">
                <a:solidFill>
                  <a:srgbClr val="002060"/>
                </a:solidFill>
                <a:latin typeface="Decorlz"/>
              </a:rPr>
              <a:t>СОСНА</a:t>
            </a:r>
          </a:p>
        </p:txBody>
      </p:sp>
      <p:pic>
        <p:nvPicPr>
          <p:cNvPr id="4" name="Содержимое 3" descr="IMG_000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350" y="2328863"/>
            <a:ext cx="2890838" cy="4535487"/>
          </a:xfrm>
        </p:spPr>
      </p:pic>
      <p:pic>
        <p:nvPicPr>
          <p:cNvPr id="18435" name="Picture 2" descr="C:\Documents and Settings\Admin\Рабочий стол\анимации цветы\01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5286375"/>
            <a:ext cx="1328738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 descr="C:\Documents and Settings\Admin\Рабочий стол\анимации цветы\01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681361">
            <a:off x="4857750" y="5886450"/>
            <a:ext cx="9715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4" descr="C:\Documents and Settings\Admin\Рабочий стол\анимации цветы\01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413344">
            <a:off x="6000750" y="4900613"/>
            <a:ext cx="121443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4" descr="C:\Documents and Settings\Admin\Рабочий стол\анимации цветы\01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2034646">
            <a:off x="7786688" y="5500688"/>
            <a:ext cx="9715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3143250" y="1785938"/>
            <a:ext cx="5629275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3200" b="1">
                <a:latin typeface="Calibri" pitchFamily="34" charset="0"/>
                <a:cs typeface="Times New Roman" pitchFamily="18" charset="0"/>
              </a:rPr>
              <a:t>Сосны до неба хотят дорасти,</a:t>
            </a:r>
            <a:endParaRPr lang="ru-RU" sz="3200" b="1"/>
          </a:p>
          <a:p>
            <a:pPr eaLnBrk="0" hangingPunct="0"/>
            <a:r>
              <a:rPr lang="ru-RU" sz="3200" b="1">
                <a:latin typeface="Calibri" pitchFamily="34" charset="0"/>
                <a:cs typeface="Times New Roman" pitchFamily="18" charset="0"/>
              </a:rPr>
              <a:t>Небо ветвями хотят подмести,</a:t>
            </a:r>
            <a:endParaRPr lang="ru-RU" sz="3200" b="1"/>
          </a:p>
          <a:p>
            <a:pPr eaLnBrk="0" hangingPunct="0"/>
            <a:r>
              <a:rPr lang="ru-RU" sz="3200" b="1">
                <a:latin typeface="Calibri" pitchFamily="34" charset="0"/>
                <a:cs typeface="Times New Roman" pitchFamily="18" charset="0"/>
              </a:rPr>
              <a:t>Чтобы в течении года</a:t>
            </a:r>
            <a:endParaRPr lang="ru-RU" sz="3200" b="1"/>
          </a:p>
          <a:p>
            <a:pPr eaLnBrk="0" hangingPunct="0"/>
            <a:r>
              <a:rPr lang="ru-RU" sz="3200" b="1">
                <a:latin typeface="Calibri" pitchFamily="34" charset="0"/>
                <a:cs typeface="Times New Roman" pitchFamily="18" charset="0"/>
              </a:rPr>
              <a:t>Ясной стояла погода.</a:t>
            </a:r>
            <a:endParaRPr lang="ru-RU" sz="3200" b="1"/>
          </a:p>
          <a:p>
            <a:pPr eaLnBrk="0" hangingPunct="0"/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9600" smtClean="0">
                <a:solidFill>
                  <a:srgbClr val="002060"/>
                </a:solidFill>
                <a:latin typeface="Decorlz"/>
              </a:rPr>
              <a:t>КЕДР</a:t>
            </a:r>
          </a:p>
        </p:txBody>
      </p:sp>
      <p:pic>
        <p:nvPicPr>
          <p:cNvPr id="4" name="Содержимое 3" descr="IMG_0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350" y="2206625"/>
            <a:ext cx="2493963" cy="4541838"/>
          </a:xfrm>
        </p:spPr>
      </p:pic>
      <p:pic>
        <p:nvPicPr>
          <p:cNvPr id="19459" name="Picture 2" descr="C:\Documents and Settings\Admin\Рабочий стол\04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25" y="5643563"/>
            <a:ext cx="1062038" cy="8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3" descr="C:\Documents and Settings\Admin\Рабочий стол\04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0" y="4714875"/>
            <a:ext cx="1062038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3" descr="C:\Documents and Settings\Admin\Рабочий стол\04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5929313"/>
            <a:ext cx="85725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3" descr="C:\Documents and Settings\Admin\Рабочий стол\04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75" y="5286375"/>
            <a:ext cx="88423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3" descr="C:\Documents and Settings\Admin\Рабочий стол\04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5715000"/>
            <a:ext cx="12287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000375" y="2000250"/>
            <a:ext cx="5567363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3200" b="1">
                <a:latin typeface="Calibri" pitchFamily="34" charset="0"/>
                <a:cs typeface="Times New Roman" pitchFamily="18" charset="0"/>
              </a:rPr>
              <a:t>Есть в тайге сибирской кедры,</a:t>
            </a:r>
            <a:endParaRPr lang="ru-RU" sz="3200" b="1"/>
          </a:p>
          <a:p>
            <a:pPr eaLnBrk="0" hangingPunct="0"/>
            <a:r>
              <a:rPr lang="ru-RU" sz="3200" b="1">
                <a:latin typeface="Calibri" pitchFamily="34" charset="0"/>
                <a:cs typeface="Times New Roman" pitchFamily="18" charset="0"/>
              </a:rPr>
              <a:t>На орехи кедры щедры.</a:t>
            </a:r>
            <a:endParaRPr lang="ru-RU" sz="3200" b="1"/>
          </a:p>
          <a:p>
            <a:pPr eaLnBrk="0" hangingPunct="0"/>
            <a:r>
              <a:rPr lang="ru-RU" sz="3200" b="1">
                <a:latin typeface="Calibri" pitchFamily="34" charset="0"/>
                <a:cs typeface="Times New Roman" pitchFamily="18" charset="0"/>
              </a:rPr>
              <a:t>Знают белки, знают мышки,</a:t>
            </a:r>
            <a:endParaRPr lang="ru-RU" sz="3200" b="1"/>
          </a:p>
          <a:p>
            <a:pPr eaLnBrk="0" hangingPunct="0"/>
            <a:r>
              <a:rPr lang="ru-RU" sz="3200" b="1">
                <a:latin typeface="Calibri" pitchFamily="34" charset="0"/>
                <a:cs typeface="Times New Roman" pitchFamily="18" charset="0"/>
              </a:rPr>
              <a:t>Что искать их надо в шишке.</a:t>
            </a:r>
            <a:endParaRPr lang="ru-RU" sz="3200" b="1"/>
          </a:p>
          <a:p>
            <a:pPr eaLnBrk="0" hangingPunct="0"/>
            <a:endParaRPr lang="ru-RU" sz="3200" b="1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9600" smtClean="0">
                <a:solidFill>
                  <a:srgbClr val="002060"/>
                </a:solidFill>
                <a:latin typeface="Decorlz"/>
              </a:rPr>
              <a:t>ЛИПА</a:t>
            </a:r>
          </a:p>
        </p:txBody>
      </p:sp>
      <p:pic>
        <p:nvPicPr>
          <p:cNvPr id="4" name="Содержимое 3" descr="IMG_000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350" y="2328863"/>
            <a:ext cx="3140075" cy="4535487"/>
          </a:xfrm>
        </p:spPr>
      </p:pic>
      <p:pic>
        <p:nvPicPr>
          <p:cNvPr id="20483" name="Picture 2" descr="C:\Documents and Settings\Admin\Рабочий стол\04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5357813"/>
            <a:ext cx="671513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3" descr="C:\Documents and Settings\Admin\Рабочий стол\04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88" y="5429250"/>
            <a:ext cx="931862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4" descr="C:\Documents and Settings\Admin\Рабочий стол\04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13" y="5500688"/>
            <a:ext cx="12033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5" descr="C:\Documents and Settings\Admin\Рабочий стол\04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13" y="4143375"/>
            <a:ext cx="1023937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286125" y="1357313"/>
            <a:ext cx="4572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Calibri" pitchFamily="34" charset="0"/>
              </a:rPr>
              <a:t>Выросла я, липка,</a:t>
            </a:r>
          </a:p>
          <a:p>
            <a:r>
              <a:rPr lang="ru-RU" sz="3200" b="1">
                <a:latin typeface="Calibri" pitchFamily="34" charset="0"/>
              </a:rPr>
              <a:t>Тоненькой и гибкой.</a:t>
            </a:r>
          </a:p>
          <a:p>
            <a:r>
              <a:rPr lang="ru-RU" sz="3200" b="1">
                <a:latin typeface="Calibri" pitchFamily="34" charset="0"/>
              </a:rPr>
              <a:t>Медоносным цветом зацвету я летом.</a:t>
            </a:r>
          </a:p>
          <a:p>
            <a:r>
              <a:rPr lang="ru-RU" sz="3200" b="1">
                <a:latin typeface="Calibri" pitchFamily="34" charset="0"/>
              </a:rPr>
              <a:t>В полдень подо мною</a:t>
            </a:r>
          </a:p>
          <a:p>
            <a:r>
              <a:rPr lang="ru-RU" sz="3200" b="1">
                <a:latin typeface="Calibri" pitchFamily="34" charset="0"/>
              </a:rPr>
              <a:t>Спрячешься от зноя</a:t>
            </a:r>
          </a:p>
          <a:p>
            <a:r>
              <a:rPr lang="ru-RU" sz="3200" b="1">
                <a:latin typeface="Calibri" pitchFamily="34" charset="0"/>
              </a:rPr>
              <a:t>Я тебя листвою </a:t>
            </a:r>
          </a:p>
          <a:p>
            <a:r>
              <a:rPr lang="ru-RU" sz="3200" b="1">
                <a:latin typeface="Calibri" pitchFamily="34" charset="0"/>
              </a:rPr>
              <a:t>От дождя укрою.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9600" smtClean="0">
                <a:solidFill>
                  <a:srgbClr val="002060"/>
                </a:solidFill>
                <a:latin typeface="Decorlz"/>
              </a:rPr>
              <a:t>ОЛЬХА</a:t>
            </a:r>
          </a:p>
        </p:txBody>
      </p:sp>
      <p:pic>
        <p:nvPicPr>
          <p:cNvPr id="4" name="Содержимое 3" descr="IMG_000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7963" y="2206625"/>
            <a:ext cx="3078162" cy="4535488"/>
          </a:xfrm>
        </p:spPr>
      </p:pic>
      <p:pic>
        <p:nvPicPr>
          <p:cNvPr id="21507" name="Picture 2" descr="C:\Documents and Settings\Admin\Рабочий стол\03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25" y="5581650"/>
            <a:ext cx="1357313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3" descr="C:\Documents and Settings\Admin\Рабочий стол\03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5" y="5357813"/>
            <a:ext cx="1098550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4" descr="C:\Documents and Settings\Admin\Рабочий стол\03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38" y="5880100"/>
            <a:ext cx="1071562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5" descr="C:\Documents and Settings\Admin\Рабочий стол\03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9563" y="5857875"/>
            <a:ext cx="9715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6" descr="C:\Documents and Settings\Admin\Рабочий стол\03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38" y="4595813"/>
            <a:ext cx="14287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214688" y="1357313"/>
            <a:ext cx="5572125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Научилась ольха понемножку </a:t>
            </a:r>
          </a:p>
          <a:p>
            <a:r>
              <a:rPr lang="ru-RU" sz="2800" b="1">
                <a:latin typeface="Calibri" pitchFamily="34" charset="0"/>
              </a:rPr>
              <a:t>Надевать за серёжкой серёжку,</a:t>
            </a:r>
          </a:p>
          <a:p>
            <a:r>
              <a:rPr lang="ru-RU" sz="2800" b="1">
                <a:latin typeface="Calibri" pitchFamily="34" charset="0"/>
              </a:rPr>
              <a:t>А когда совсем подросла,</a:t>
            </a:r>
          </a:p>
          <a:p>
            <a:r>
              <a:rPr lang="ru-RU" sz="2800" b="1">
                <a:latin typeface="Calibri" pitchFamily="34" charset="0"/>
              </a:rPr>
              <a:t>Две серёжки тебе поднесла</a:t>
            </a:r>
          </a:p>
          <a:p>
            <a:r>
              <a:rPr lang="ru-RU" sz="2800" b="1">
                <a:latin typeface="Calibri" pitchFamily="34" charset="0"/>
              </a:rPr>
              <a:t>И вовсе она не модница,</a:t>
            </a:r>
          </a:p>
          <a:p>
            <a:r>
              <a:rPr lang="ru-RU" sz="2800" b="1">
                <a:latin typeface="Calibri" pitchFamily="34" charset="0"/>
              </a:rPr>
              <a:t>Да так уж на свете водится:</a:t>
            </a:r>
          </a:p>
          <a:p>
            <a:r>
              <a:rPr lang="ru-RU" sz="2800" b="1">
                <a:latin typeface="Calibri" pitchFamily="34" charset="0"/>
              </a:rPr>
              <a:t>Каждому хочется подрасти,</a:t>
            </a:r>
          </a:p>
          <a:p>
            <a:r>
              <a:rPr lang="ru-RU" sz="2800" b="1">
                <a:latin typeface="Calibri" pitchFamily="34" charset="0"/>
              </a:rPr>
              <a:t>Каждому хочется расцвести.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9600" smtClean="0">
                <a:solidFill>
                  <a:srgbClr val="002060"/>
                </a:solidFill>
                <a:latin typeface="Decorlz"/>
              </a:rPr>
              <a:t>БЕРЁЗА</a:t>
            </a:r>
          </a:p>
        </p:txBody>
      </p:sp>
      <p:pic>
        <p:nvPicPr>
          <p:cNvPr id="4" name="Содержимое 3" descr="IMG_000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4013" y="2139950"/>
            <a:ext cx="2151062" cy="4535488"/>
          </a:xfrm>
        </p:spPr>
      </p:pic>
      <p:pic>
        <p:nvPicPr>
          <p:cNvPr id="22531" name="Picture 2" descr="C:\Documents and Settings\Admin\Рабочий стол\00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0" y="5789613"/>
            <a:ext cx="714375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3" descr="C:\Documents and Settings\Admin\Рабочий стол\00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6072188"/>
            <a:ext cx="5143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4" descr="C:\Documents and Settings\Admin\Рабочий стол\00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8" y="4995863"/>
            <a:ext cx="8572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5" descr="C:\Documents and Settings\Admin\Рабочий стол\00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63" y="5429250"/>
            <a:ext cx="785812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6" descr="C:\Documents and Settings\Admin\Рабочий стол\00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0" y="5214938"/>
            <a:ext cx="5143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7" descr="C:\Documents and Settings\Admin\Рабочий стол\00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5857875"/>
            <a:ext cx="80010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643188" y="2000250"/>
            <a:ext cx="6072187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Calibri" pitchFamily="34" charset="0"/>
              </a:rPr>
              <a:t>В белом сарафанчике</a:t>
            </a:r>
          </a:p>
          <a:p>
            <a:r>
              <a:rPr lang="ru-RU" sz="3200" b="1">
                <a:latin typeface="Calibri" pitchFamily="34" charset="0"/>
              </a:rPr>
              <a:t>С платочками в карманчиках,</a:t>
            </a:r>
          </a:p>
          <a:p>
            <a:r>
              <a:rPr lang="ru-RU" sz="3200" b="1">
                <a:latin typeface="Calibri" pitchFamily="34" charset="0"/>
              </a:rPr>
              <a:t>С красивыми застёжками,</a:t>
            </a:r>
          </a:p>
          <a:p>
            <a:r>
              <a:rPr lang="ru-RU" sz="3200" b="1">
                <a:latin typeface="Calibri" pitchFamily="34" charset="0"/>
              </a:rPr>
              <a:t>С зелёными серёжками.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9600" smtClean="0">
                <a:solidFill>
                  <a:srgbClr val="002060"/>
                </a:solidFill>
                <a:latin typeface="Decorlz"/>
              </a:rPr>
              <a:t>КЛЁН</a:t>
            </a:r>
          </a:p>
        </p:txBody>
      </p:sp>
      <p:pic>
        <p:nvPicPr>
          <p:cNvPr id="4" name="Содержимое 3" descr="IMG_000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4013" y="2206625"/>
            <a:ext cx="2681287" cy="4541838"/>
          </a:xfrm>
        </p:spPr>
      </p:pic>
      <p:pic>
        <p:nvPicPr>
          <p:cNvPr id="23555" name="Picture 2" descr="C:\Documents and Settings\Admin\Рабочий стол\04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88" y="5422900"/>
            <a:ext cx="1000125" cy="13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 descr="C:\Documents and Settings\Admin\Рабочий стол\04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38" y="4786313"/>
            <a:ext cx="7239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4" descr="C:\Documents and Settings\Admin\Рабочий стол\04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2438" y="5357813"/>
            <a:ext cx="7239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3" descr="C:\Documents and Settings\Admin\Рабочий стол\04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688" y="5280025"/>
            <a:ext cx="1000125" cy="13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3" descr="C:\Documents and Settings\Admin\Рабочий стол\04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5715000"/>
            <a:ext cx="7239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143250" y="1357313"/>
            <a:ext cx="4951413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800" b="1">
                <a:latin typeface="Calibri" pitchFamily="34" charset="0"/>
                <a:cs typeface="Times New Roman" pitchFamily="18" charset="0"/>
              </a:rPr>
              <a:t>Клён встречает самый первый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Осени приход.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Кружит в воздухе весёлый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Листьев хоровод,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Землю быстро укрывает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Золотым ковром –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Пусть родная засыпает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Долгим зимним сном.</a:t>
            </a:r>
            <a:endParaRPr lang="ru-RU" sz="2800" b="1"/>
          </a:p>
          <a:p>
            <a:pPr eaLnBrk="0" hangingPunct="0"/>
            <a:endParaRPr lang="ru-RU" sz="2800" b="1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9600" smtClean="0">
                <a:solidFill>
                  <a:srgbClr val="002060"/>
                </a:solidFill>
                <a:latin typeface="Decorlz"/>
              </a:rPr>
              <a:t>ЕЛЬ</a:t>
            </a:r>
          </a:p>
        </p:txBody>
      </p:sp>
      <p:pic>
        <p:nvPicPr>
          <p:cNvPr id="4" name="Содержимое 3" descr="IMG_00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7963" y="2341563"/>
            <a:ext cx="2516187" cy="4522787"/>
          </a:xfrm>
        </p:spPr>
      </p:pic>
      <p:pic>
        <p:nvPicPr>
          <p:cNvPr id="24579" name="Picture 2" descr="C:\Documents and Settings\Admin\Рабочий стол\02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5643563"/>
            <a:ext cx="10668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 descr="C:\Documents and Settings\Admin\Рабочий стол\02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88" y="5715000"/>
            <a:ext cx="10668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 descr="C:\Documents and Settings\Admin\Рабочий стол\02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25" y="5786438"/>
            <a:ext cx="10668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5" descr="C:\Documents and Settings\Admin\Рабочий стол\02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4500563"/>
            <a:ext cx="10668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355850" y="1357313"/>
            <a:ext cx="678815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200" b="1">
                <a:latin typeface="Calibri" pitchFamily="34" charset="0"/>
                <a:cs typeface="Times New Roman" pitchFamily="18" charset="0"/>
              </a:rPr>
              <a:t>Ели на опушке – до небес макушки –</a:t>
            </a:r>
            <a:endParaRPr lang="ru-RU" sz="3200" b="1"/>
          </a:p>
          <a:p>
            <a:pPr eaLnBrk="0" hangingPunct="0"/>
            <a:r>
              <a:rPr lang="ru-RU" sz="3200" b="1">
                <a:latin typeface="Calibri" pitchFamily="34" charset="0"/>
                <a:cs typeface="Times New Roman" pitchFamily="18" charset="0"/>
              </a:rPr>
              <a:t>Слушают, молчат, смотрят на внучат.</a:t>
            </a:r>
            <a:endParaRPr lang="ru-RU" sz="3200" b="1"/>
          </a:p>
          <a:p>
            <a:pPr eaLnBrk="0" hangingPunct="0"/>
            <a:r>
              <a:rPr lang="ru-RU" sz="3200" b="1">
                <a:latin typeface="Calibri" pitchFamily="34" charset="0"/>
                <a:cs typeface="Times New Roman" pitchFamily="18" charset="0"/>
              </a:rPr>
              <a:t>А внучата-ёлочки, тонкие иголочки,</a:t>
            </a:r>
            <a:endParaRPr lang="ru-RU" sz="3200" b="1"/>
          </a:p>
          <a:p>
            <a:pPr eaLnBrk="0" hangingPunct="0"/>
            <a:r>
              <a:rPr lang="ru-RU" sz="3200" b="1">
                <a:latin typeface="Calibri" pitchFamily="34" charset="0"/>
                <a:cs typeface="Times New Roman" pitchFamily="18" charset="0"/>
              </a:rPr>
              <a:t>У лесных ворот водят хоровод.</a:t>
            </a:r>
            <a:endParaRPr lang="ru-RU" sz="3200" b="1"/>
          </a:p>
          <a:p>
            <a:pPr eaLnBrk="0" hangingPunct="0"/>
            <a:endParaRPr lang="ru-RU" sz="3200" b="1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9600" smtClean="0">
                <a:solidFill>
                  <a:srgbClr val="002060"/>
                </a:solidFill>
                <a:latin typeface="Decorlz"/>
              </a:rPr>
              <a:t>ДУБ</a:t>
            </a:r>
          </a:p>
        </p:txBody>
      </p:sp>
      <p:pic>
        <p:nvPicPr>
          <p:cNvPr id="4" name="Содержимое 3" descr="IMG_00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350" y="2279650"/>
            <a:ext cx="3646488" cy="4468813"/>
          </a:xfrm>
        </p:spPr>
      </p:pic>
      <p:pic>
        <p:nvPicPr>
          <p:cNvPr id="25603" name="Picture 4" descr="C:\Documents and Settings\Admin\Рабочий стол\03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5" y="5429250"/>
            <a:ext cx="8509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C:\Documents and Settings\Admin\Рабочий стол\03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75" y="5357813"/>
            <a:ext cx="6540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4" descr="C:\Documents and Settings\Admin\Рабочий стол\03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25" y="5500688"/>
            <a:ext cx="801688" cy="11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4" descr="C:\Documents and Settings\Admin\Рабочий стол\03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2438" y="5214938"/>
            <a:ext cx="801687" cy="11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500563" y="1428750"/>
            <a:ext cx="3875087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800" b="1">
                <a:latin typeface="Calibri" pitchFamily="34" charset="0"/>
                <a:cs typeface="Times New Roman" pitchFamily="18" charset="0"/>
              </a:rPr>
              <a:t>Дождя и ветра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Вовсе не боится.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Кто сказал, что дубу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Страшно простудиться?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Ведь до поздней осени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Я стою зелёный.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Значит, я выносливый,</a:t>
            </a:r>
            <a:endParaRPr lang="ru-RU" sz="2800" b="1"/>
          </a:p>
          <a:p>
            <a:pPr eaLnBrk="0" hangingPunct="0"/>
            <a:r>
              <a:rPr lang="ru-RU" sz="2800" b="1">
                <a:latin typeface="Calibri" pitchFamily="34" charset="0"/>
                <a:cs typeface="Times New Roman" pitchFamily="18" charset="0"/>
              </a:rPr>
              <a:t>Значит, закалённый.</a:t>
            </a:r>
            <a:endParaRPr lang="ru-RU" sz="2800" b="1"/>
          </a:p>
          <a:p>
            <a:pPr eaLnBrk="0" hangingPunct="0"/>
            <a:endParaRPr lang="ru-RU" sz="2800" b="1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9600" smtClean="0">
                <a:solidFill>
                  <a:srgbClr val="002060"/>
                </a:solidFill>
                <a:latin typeface="Decorlz"/>
              </a:rPr>
              <a:t>КАШТАН</a:t>
            </a:r>
          </a:p>
        </p:txBody>
      </p:sp>
      <p:pic>
        <p:nvPicPr>
          <p:cNvPr id="4" name="Содержимое 3" descr="IMG_0012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33350" y="2206625"/>
            <a:ext cx="3579813" cy="4541838"/>
          </a:xfrm>
        </p:spPr>
      </p:pic>
      <p:pic>
        <p:nvPicPr>
          <p:cNvPr id="26627" name="Picture 2" descr="C:\Documents and Settings\Admin\Рабочий стол\01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50" y="5929313"/>
            <a:ext cx="11271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3" descr="C:\Documents and Settings\Admin\Рабочий стол\01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88" y="5857875"/>
            <a:ext cx="1308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4" descr="C:\Documents and Settings\Admin\Рабочий стол\01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63" y="5143500"/>
            <a:ext cx="11017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4" descr="C:\Documents and Settings\Admin\Рабочий стол\01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16850" y="5857875"/>
            <a:ext cx="132715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786188" y="1571625"/>
            <a:ext cx="45720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Солнце встало рано,</a:t>
            </a:r>
          </a:p>
          <a:p>
            <a:r>
              <a:rPr lang="ru-RU" sz="2800" b="1">
                <a:latin typeface="Calibri" pitchFamily="34" charset="0"/>
              </a:rPr>
              <a:t>Заглянуло в дом.</a:t>
            </a:r>
          </a:p>
          <a:p>
            <a:r>
              <a:rPr lang="ru-RU" sz="2800" b="1">
                <a:latin typeface="Calibri" pitchFamily="34" charset="0"/>
              </a:rPr>
              <a:t>Зацвели каштаны </a:t>
            </a:r>
          </a:p>
          <a:p>
            <a:r>
              <a:rPr lang="ru-RU" sz="2800" b="1">
                <a:latin typeface="Calibri" pitchFamily="34" charset="0"/>
              </a:rPr>
              <a:t>За моим окном.</a:t>
            </a:r>
          </a:p>
          <a:p>
            <a:r>
              <a:rPr lang="ru-RU" sz="2800" b="1">
                <a:latin typeface="Calibri" pitchFamily="34" charset="0"/>
              </a:rPr>
              <a:t>Птица распевает</a:t>
            </a:r>
          </a:p>
          <a:p>
            <a:r>
              <a:rPr lang="ru-RU" sz="2800" b="1">
                <a:latin typeface="Calibri" pitchFamily="34" charset="0"/>
              </a:rPr>
              <a:t>Близко – близко где-то,</a:t>
            </a:r>
          </a:p>
          <a:p>
            <a:r>
              <a:rPr lang="ru-RU" sz="2800" b="1">
                <a:latin typeface="Calibri" pitchFamily="34" charset="0"/>
              </a:rPr>
              <a:t>Значит наступает</a:t>
            </a:r>
          </a:p>
          <a:p>
            <a:r>
              <a:rPr lang="ru-RU" sz="2800" b="1">
                <a:latin typeface="Calibri" pitchFamily="34" charset="0"/>
              </a:rPr>
              <a:t>Золотое лето.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smtClean="0">
                <a:solidFill>
                  <a:srgbClr val="002060"/>
                </a:solidFill>
                <a:latin typeface="Monotype Corsiva" pitchFamily="66" charset="0"/>
              </a:rPr>
              <a:t>Игра «Узнай дерево»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257800" cy="275748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/>
              <a:t>Я из крошки-бочки вылез,</a:t>
            </a:r>
          </a:p>
          <a:p>
            <a:pPr>
              <a:buFont typeface="Arial" charset="0"/>
              <a:buNone/>
            </a:pPr>
            <a:r>
              <a:rPr lang="ru-RU" b="1" smtClean="0"/>
              <a:t>Корешки пустил и вырос,</a:t>
            </a:r>
          </a:p>
          <a:p>
            <a:pPr>
              <a:buFont typeface="Arial" charset="0"/>
              <a:buNone/>
            </a:pPr>
            <a:r>
              <a:rPr lang="ru-RU" b="1" smtClean="0"/>
              <a:t>Стал высок я и могуч, </a:t>
            </a:r>
          </a:p>
          <a:p>
            <a:pPr>
              <a:buFont typeface="Arial" charset="0"/>
              <a:buNone/>
            </a:pPr>
            <a:r>
              <a:rPr lang="ru-RU" b="1" smtClean="0"/>
              <a:t>Не боюсь ни гроз, ни туч.</a:t>
            </a:r>
          </a:p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endParaRPr lang="ru-RU" smtClean="0"/>
          </a:p>
        </p:txBody>
      </p:sp>
      <p:pic>
        <p:nvPicPr>
          <p:cNvPr id="4" name="Содержимое 3" descr="IMG_0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1888" y="2566988"/>
            <a:ext cx="2078037" cy="2554287"/>
          </a:xfrm>
          <a:prstGeom prst="rect">
            <a:avLst/>
          </a:prstGeom>
          <a:noFill/>
        </p:spPr>
      </p:pic>
      <p:pic>
        <p:nvPicPr>
          <p:cNvPr id="5" name="Прямоугольник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14738" y="4443413"/>
            <a:ext cx="2030412" cy="1152525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972050" cy="304323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/>
              <a:t>У неё одёжки колки-</a:t>
            </a:r>
          </a:p>
          <a:p>
            <a:pPr>
              <a:buFont typeface="Arial" charset="0"/>
              <a:buNone/>
            </a:pPr>
            <a:r>
              <a:rPr lang="ru-RU" b="1" smtClean="0"/>
              <a:t>Всё иголки, да иголки.</a:t>
            </a:r>
          </a:p>
          <a:p>
            <a:pPr>
              <a:buFont typeface="Arial" charset="0"/>
              <a:buNone/>
            </a:pPr>
            <a:r>
              <a:rPr lang="ru-RU" b="1" smtClean="0"/>
              <a:t>Звери шутят: «Дядя Ёж</a:t>
            </a:r>
          </a:p>
          <a:p>
            <a:pPr>
              <a:buFont typeface="Arial" charset="0"/>
              <a:buNone/>
            </a:pPr>
            <a:r>
              <a:rPr lang="ru-RU" b="1" smtClean="0"/>
              <a:t>На неё слегка похож!»</a:t>
            </a:r>
          </a:p>
          <a:p>
            <a:pPr>
              <a:buFont typeface="Arial" charset="0"/>
              <a:buNone/>
            </a:pPr>
            <a:endParaRPr lang="ru-RU" b="1" smtClean="0"/>
          </a:p>
        </p:txBody>
      </p:sp>
      <p:pic>
        <p:nvPicPr>
          <p:cNvPr id="4" name="Содержимое 3" descr="IMG_0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4613" y="2309813"/>
            <a:ext cx="1585912" cy="2841625"/>
          </a:xfrm>
          <a:prstGeom prst="rect">
            <a:avLst/>
          </a:prstGeom>
          <a:noFill/>
        </p:spPr>
      </p:pic>
      <p:pic>
        <p:nvPicPr>
          <p:cNvPr id="6" name="Прямоугольник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87638" y="4443413"/>
            <a:ext cx="1981200" cy="1152525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614863" cy="31861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/>
              <a:t>Клейкие почки,</a:t>
            </a:r>
          </a:p>
          <a:p>
            <a:pPr>
              <a:buFont typeface="Arial" charset="0"/>
              <a:buNone/>
            </a:pPr>
            <a:r>
              <a:rPr lang="ru-RU" b="1" smtClean="0"/>
              <a:t>Зелёные листочки,</a:t>
            </a:r>
          </a:p>
          <a:p>
            <a:pPr>
              <a:buFont typeface="Arial" charset="0"/>
              <a:buNone/>
            </a:pPr>
            <a:r>
              <a:rPr lang="ru-RU" b="1" smtClean="0"/>
              <a:t>С белой корой,</a:t>
            </a:r>
          </a:p>
          <a:p>
            <a:pPr>
              <a:buFont typeface="Arial" charset="0"/>
              <a:buNone/>
            </a:pPr>
            <a:r>
              <a:rPr lang="ru-RU" b="1" smtClean="0"/>
              <a:t>Стоит над горой.</a:t>
            </a:r>
          </a:p>
          <a:p>
            <a:pPr>
              <a:buFont typeface="Arial" charset="0"/>
              <a:buNone/>
            </a:pPr>
            <a:endParaRPr lang="ru-RU" b="1" smtClean="0"/>
          </a:p>
        </p:txBody>
      </p:sp>
      <p:pic>
        <p:nvPicPr>
          <p:cNvPr id="4" name="Содержимое 3" descr="IMG_00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2706688"/>
            <a:ext cx="1798638" cy="3340100"/>
          </a:xfrm>
          <a:prstGeom prst="rect">
            <a:avLst/>
          </a:prstGeom>
          <a:noFill/>
        </p:spPr>
      </p:pic>
      <p:pic>
        <p:nvPicPr>
          <p:cNvPr id="5" name="Прямоугольник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4550" y="4376738"/>
            <a:ext cx="3011488" cy="1152525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614988" cy="28289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/>
              <a:t>С моего цветка берёт</a:t>
            </a:r>
          </a:p>
          <a:p>
            <a:pPr>
              <a:buFont typeface="Arial" charset="0"/>
              <a:buNone/>
            </a:pPr>
            <a:r>
              <a:rPr lang="ru-RU" b="1" smtClean="0"/>
              <a:t>Пчёлка самый вкусный мёд.</a:t>
            </a:r>
          </a:p>
          <a:p>
            <a:pPr>
              <a:buFont typeface="Arial" charset="0"/>
              <a:buNone/>
            </a:pPr>
            <a:r>
              <a:rPr lang="ru-RU" b="1" smtClean="0"/>
              <a:t>А меня все обижают:</a:t>
            </a:r>
          </a:p>
          <a:p>
            <a:pPr>
              <a:buFont typeface="Arial" charset="0"/>
              <a:buNone/>
            </a:pPr>
            <a:r>
              <a:rPr lang="ru-RU" b="1" smtClean="0"/>
              <a:t>Шкуру тонкую снимают.</a:t>
            </a:r>
          </a:p>
          <a:p>
            <a:pPr>
              <a:buFont typeface="Arial" charset="0"/>
              <a:buNone/>
            </a:pPr>
            <a:endParaRPr lang="ru-RU" b="1" smtClean="0"/>
          </a:p>
        </p:txBody>
      </p:sp>
      <p:pic>
        <p:nvPicPr>
          <p:cNvPr id="4" name="Содержимое 3" descr="IMG_0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1588" y="2279650"/>
            <a:ext cx="2298700" cy="3322638"/>
          </a:xfrm>
          <a:prstGeom prst="rect">
            <a:avLst/>
          </a:prstGeom>
          <a:noFill/>
        </p:spPr>
      </p:pic>
      <p:pic>
        <p:nvPicPr>
          <p:cNvPr id="5" name="Прямоугольник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3988" y="4230688"/>
            <a:ext cx="2395537" cy="1152525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757863" cy="361473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/>
              <a:t>У меня длинней иголки,</a:t>
            </a:r>
          </a:p>
          <a:p>
            <a:pPr>
              <a:buFont typeface="Arial" charset="0"/>
              <a:buNone/>
            </a:pPr>
            <a:r>
              <a:rPr lang="ru-RU" b="1" smtClean="0"/>
              <a:t>Чем у ёлки.</a:t>
            </a:r>
          </a:p>
          <a:p>
            <a:pPr>
              <a:buFont typeface="Arial" charset="0"/>
              <a:buNone/>
            </a:pPr>
            <a:r>
              <a:rPr lang="ru-RU" b="1" smtClean="0"/>
              <a:t>Очень прямо я расту</a:t>
            </a:r>
          </a:p>
          <a:p>
            <a:pPr>
              <a:buFont typeface="Arial" charset="0"/>
              <a:buNone/>
            </a:pPr>
            <a:r>
              <a:rPr lang="ru-RU" b="1" smtClean="0"/>
              <a:t>В высоту.</a:t>
            </a:r>
          </a:p>
          <a:p>
            <a:pPr>
              <a:buFont typeface="Arial" charset="0"/>
              <a:buNone/>
            </a:pPr>
            <a:r>
              <a:rPr lang="ru-RU" b="1" smtClean="0"/>
              <a:t>Если я не на опушке,</a:t>
            </a:r>
          </a:p>
          <a:p>
            <a:pPr>
              <a:buFont typeface="Arial" charset="0"/>
              <a:buNone/>
            </a:pPr>
            <a:r>
              <a:rPr lang="ru-RU" b="1" smtClean="0"/>
              <a:t>Ветви – только на макушке.</a:t>
            </a:r>
          </a:p>
          <a:p>
            <a:pPr>
              <a:buFont typeface="Arial" charset="0"/>
              <a:buNone/>
            </a:pPr>
            <a:endParaRPr lang="ru-RU" b="1" smtClean="0"/>
          </a:p>
        </p:txBody>
      </p:sp>
      <p:pic>
        <p:nvPicPr>
          <p:cNvPr id="4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87638" y="4943475"/>
            <a:ext cx="2609850" cy="1152525"/>
          </a:xfrm>
          <a:prstGeom prst="rect">
            <a:avLst/>
          </a:prstGeom>
          <a:noFill/>
        </p:spPr>
      </p:pic>
      <p:pic>
        <p:nvPicPr>
          <p:cNvPr id="5" name="Содержимое 3" descr="IMG_00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1888" y="2206625"/>
            <a:ext cx="2011362" cy="316388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257800" cy="247173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/>
              <a:t>Что за дерево стоит –</a:t>
            </a:r>
          </a:p>
          <a:p>
            <a:pPr>
              <a:buFont typeface="Arial" charset="0"/>
              <a:buNone/>
            </a:pPr>
            <a:r>
              <a:rPr lang="ru-RU" b="1" smtClean="0"/>
              <a:t>Ветра нет, а лист дрожит?</a:t>
            </a:r>
          </a:p>
          <a:p>
            <a:pPr>
              <a:buFont typeface="Arial" charset="0"/>
              <a:buNone/>
            </a:pPr>
            <a:endParaRPr lang="ru-RU" b="1" smtClean="0"/>
          </a:p>
        </p:txBody>
      </p:sp>
      <p:pic>
        <p:nvPicPr>
          <p:cNvPr id="4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89163" y="3943350"/>
            <a:ext cx="2706687" cy="1152525"/>
          </a:xfrm>
          <a:prstGeom prst="rect">
            <a:avLst/>
          </a:prstGeom>
          <a:noFill/>
        </p:spPr>
      </p:pic>
      <p:pic>
        <p:nvPicPr>
          <p:cNvPr id="5" name="Содержимое 5" descr="IMG_0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1865313"/>
            <a:ext cx="2084388" cy="37973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625" y="1285875"/>
            <a:ext cx="8229600" cy="3368675"/>
          </a:xfrm>
        </p:spPr>
        <p:txBody>
          <a:bodyPr/>
          <a:lstStyle/>
          <a:p>
            <a:r>
              <a:rPr lang="ru-RU" sz="12000" smtClean="0">
                <a:solidFill>
                  <a:srgbClr val="7030A0"/>
                </a:solidFill>
                <a:latin typeface="Monotype Corsiva" pitchFamily="66" charset="0"/>
              </a:rPr>
              <a:t>МОЛОДЦЫ!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379</Words>
  <PresentationFormat>Экран (4:3)</PresentationFormat>
  <Paragraphs>117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Calibri</vt:lpstr>
      <vt:lpstr>Arial</vt:lpstr>
      <vt:lpstr>Whirl Cyrillic</vt:lpstr>
      <vt:lpstr>Decorlz</vt:lpstr>
      <vt:lpstr>Times New Roman</vt:lpstr>
      <vt:lpstr>Monotype Corsiva</vt:lpstr>
      <vt:lpstr>Тема Office</vt:lpstr>
      <vt:lpstr>Презентация на тему: «О чём шумят деревья»</vt:lpstr>
      <vt:lpstr>ОСИНА</vt:lpstr>
      <vt:lpstr>ТОПОЛЬ</vt:lpstr>
      <vt:lpstr>ИВА</vt:lpstr>
      <vt:lpstr>СОСНА</vt:lpstr>
      <vt:lpstr>КЕДР</vt:lpstr>
      <vt:lpstr>ЛИПА</vt:lpstr>
      <vt:lpstr>ОЛЬХА</vt:lpstr>
      <vt:lpstr>БЕРЁЗА</vt:lpstr>
      <vt:lpstr>КЛЁН</vt:lpstr>
      <vt:lpstr>ЕЛЬ</vt:lpstr>
      <vt:lpstr>ДУБ</vt:lpstr>
      <vt:lpstr>КАШТАН</vt:lpstr>
      <vt:lpstr>Игра «Узнай дерево»</vt:lpstr>
      <vt:lpstr>Слайд 15</vt:lpstr>
      <vt:lpstr>Слайд 16</vt:lpstr>
      <vt:lpstr>Слайд 17</vt:lpstr>
      <vt:lpstr>Слайд 18</vt:lpstr>
      <vt:lpstr>Слайд 19</vt:lpstr>
      <vt:lpstr>МОЛОДЦЫ!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14</cp:revision>
  <dcterms:modified xsi:type="dcterms:W3CDTF">2011-05-30T20:43:45Z</dcterms:modified>
</cp:coreProperties>
</file>