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65" r:id="rId2"/>
    <p:sldId id="256" r:id="rId3"/>
    <p:sldId id="257" r:id="rId4"/>
    <p:sldId id="258" r:id="rId5"/>
    <p:sldId id="259" r:id="rId6"/>
    <p:sldId id="260" r:id="rId7"/>
    <p:sldId id="264" r:id="rId8"/>
    <p:sldId id="263" r:id="rId9"/>
    <p:sldId id="262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956AF98-2C49-4AF5-BB78-083CEEF6ABD5}" type="datetimeFigureOut">
              <a:rPr lang="ru-RU" smtClean="0"/>
              <a:pPr/>
              <a:t>11.10.2012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FAA5135-2B4A-4F4B-86BC-929F52E46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956AF98-2C49-4AF5-BB78-083CEEF6ABD5}" type="datetimeFigureOut">
              <a:rPr lang="ru-RU" smtClean="0"/>
              <a:pPr/>
              <a:t>11.10.2012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AA5135-2B4A-4F4B-86BC-929F52E4647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956AF98-2C49-4AF5-BB78-083CEEF6ABD5}" type="datetimeFigureOut">
              <a:rPr lang="ru-RU" smtClean="0"/>
              <a:pPr/>
              <a:t>11.10.2012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AA5135-2B4A-4F4B-86BC-929F52E4647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956AF98-2C49-4AF5-BB78-083CEEF6ABD5}" type="datetimeFigureOut">
              <a:rPr lang="ru-RU" smtClean="0"/>
              <a:pPr/>
              <a:t>11.10.2012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AA5135-2B4A-4F4B-86BC-929F52E4647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956AF98-2C49-4AF5-BB78-083CEEF6ABD5}" type="datetimeFigureOut">
              <a:rPr lang="ru-RU" smtClean="0"/>
              <a:pPr/>
              <a:t>11.10.2012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AA5135-2B4A-4F4B-86BC-929F52E46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956AF98-2C49-4AF5-BB78-083CEEF6ABD5}" type="datetimeFigureOut">
              <a:rPr lang="ru-RU" smtClean="0"/>
              <a:pPr/>
              <a:t>11.10.2012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AA5135-2B4A-4F4B-86BC-929F52E4647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956AF98-2C49-4AF5-BB78-083CEEF6ABD5}" type="datetimeFigureOut">
              <a:rPr lang="ru-RU" smtClean="0"/>
              <a:pPr/>
              <a:t>11.10.2012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AA5135-2B4A-4F4B-86BC-929F52E46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B956AF98-2C49-4AF5-BB78-083CEEF6ABD5}" type="datetimeFigureOut">
              <a:rPr lang="ru-RU" smtClean="0"/>
              <a:pPr/>
              <a:t>11.10.2012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AA5135-2B4A-4F4B-86BC-929F52E46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956AF98-2C49-4AF5-BB78-083CEEF6ABD5}" type="datetimeFigureOut">
              <a:rPr lang="ru-RU" smtClean="0"/>
              <a:pPr/>
              <a:t>11.10.2012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FAA5135-2B4A-4F4B-86BC-929F52E4647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956AF98-2C49-4AF5-BB78-083CEEF6ABD5}" type="datetimeFigureOut">
              <a:rPr lang="ru-RU" smtClean="0"/>
              <a:pPr/>
              <a:t>11.10.2012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AA5135-2B4A-4F4B-86BC-929F52E46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956AF98-2C49-4AF5-BB78-083CEEF6ABD5}" type="datetimeFigureOut">
              <a:rPr lang="ru-RU" smtClean="0"/>
              <a:pPr/>
              <a:t>11.10.2012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AA5135-2B4A-4F4B-86BC-929F52E46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956AF98-2C49-4AF5-BB78-083CEEF6ABD5}" type="datetimeFigureOut">
              <a:rPr lang="ru-RU" smtClean="0"/>
              <a:pPr/>
              <a:t>11.10.2012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FAA5135-2B4A-4F4B-86BC-929F52E46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Определение внутренней среды </a:t>
            </a:r>
            <a:r>
              <a:rPr lang="ru-RU" dirty="0" err="1" smtClean="0"/>
              <a:t>орг-и</a:t>
            </a:r>
            <a:r>
              <a:rPr lang="ru-RU" dirty="0" smtClean="0"/>
              <a:t>.</a:t>
            </a:r>
          </a:p>
          <a:p>
            <a:r>
              <a:rPr lang="ru-RU" dirty="0" smtClean="0"/>
              <a:t>Перечислите факторы внутренней среды.</a:t>
            </a:r>
          </a:p>
          <a:p>
            <a:r>
              <a:rPr lang="ru-RU" dirty="0" smtClean="0"/>
              <a:t>Какие цели вы могли бы назвать?</a:t>
            </a:r>
          </a:p>
          <a:p>
            <a:r>
              <a:rPr lang="ru-RU" dirty="0" smtClean="0"/>
              <a:t>Что такое структура?</a:t>
            </a:r>
          </a:p>
          <a:p>
            <a:r>
              <a:rPr lang="ru-RU" dirty="0" smtClean="0"/>
              <a:t>Что такое задача?</a:t>
            </a:r>
          </a:p>
          <a:p>
            <a:r>
              <a:rPr lang="ru-RU" dirty="0" smtClean="0"/>
              <a:t>Типы задач.</a:t>
            </a:r>
          </a:p>
          <a:p>
            <a:r>
              <a:rPr lang="ru-RU" dirty="0" smtClean="0"/>
              <a:t>Что подразумевает под собой технология?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Вопросы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1285860"/>
            <a:ext cx="7772400" cy="1829761"/>
          </a:xfrm>
        </p:spPr>
        <p:txBody>
          <a:bodyPr/>
          <a:lstStyle/>
          <a:p>
            <a:r>
              <a:rPr lang="ru-RU" dirty="0" smtClean="0"/>
              <a:t>Факторы внутренней среды организации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4348" y="3857628"/>
            <a:ext cx="7772400" cy="1199704"/>
          </a:xfrm>
        </p:spPr>
        <p:txBody>
          <a:bodyPr>
            <a:normAutofit fontScale="92500" lnSpcReduction="20000"/>
          </a:bodyPr>
          <a:lstStyle/>
          <a:p>
            <a:pPr algn="r"/>
            <a:r>
              <a:rPr lang="ru-RU" dirty="0" smtClean="0"/>
              <a:t>Юрлова В.С.</a:t>
            </a:r>
          </a:p>
          <a:p>
            <a:pPr algn="r"/>
            <a:r>
              <a:rPr lang="ru-RU" dirty="0" smtClean="0"/>
              <a:t> </a:t>
            </a:r>
            <a:r>
              <a:rPr lang="ru-RU" dirty="0" err="1" smtClean="0"/>
              <a:t>НечаеваА.С</a:t>
            </a:r>
            <a:r>
              <a:rPr lang="ru-RU" dirty="0" smtClean="0"/>
              <a:t>.</a:t>
            </a:r>
          </a:p>
          <a:p>
            <a:pPr algn="r"/>
            <a:r>
              <a:rPr lang="ru-RU" dirty="0" smtClean="0"/>
              <a:t>МЭ-102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внутренняя память 3"/>
          <p:cNvSpPr/>
          <p:nvPr/>
        </p:nvSpPr>
        <p:spPr>
          <a:xfrm>
            <a:off x="428596" y="2214554"/>
            <a:ext cx="8358246" cy="2286016"/>
          </a:xfrm>
          <a:prstGeom prst="flowChartInternalStorag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481328"/>
            <a:ext cx="8643998" cy="4525963"/>
          </a:xfrm>
        </p:spPr>
        <p:txBody>
          <a:bodyPr/>
          <a:lstStyle/>
          <a:p>
            <a:pPr>
              <a:buNone/>
            </a:pPr>
            <a:r>
              <a:rPr lang="ru-RU" sz="4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Внутренняя  среда</a:t>
            </a:r>
          </a:p>
          <a:p>
            <a:pPr>
              <a:buNone/>
            </a:pPr>
            <a:r>
              <a:rPr lang="ru-RU" dirty="0" smtClean="0"/>
              <a:t>-   хозяйственный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smtClean="0"/>
              <a:t>организм   фирмы, включающий управленческий  механизм,  направленный  на  оптимизацию  научно-технической и производственно-сбытовой деятельности фирмы.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2214554"/>
            <a:ext cx="2328850" cy="44747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Задачи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Факторы внутренней среды</a:t>
            </a:r>
            <a:endParaRPr lang="ru-RU" dirty="0"/>
          </a:p>
        </p:txBody>
      </p:sp>
      <p:sp>
        <p:nvSpPr>
          <p:cNvPr id="4" name="Пятно 1 3"/>
          <p:cNvSpPr/>
          <p:nvPr/>
        </p:nvSpPr>
        <p:spPr>
          <a:xfrm>
            <a:off x="3071802" y="2786058"/>
            <a:ext cx="3071834" cy="2000264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Нашивка 4"/>
          <p:cNvSpPr/>
          <p:nvPr/>
        </p:nvSpPr>
        <p:spPr>
          <a:xfrm rot="7805965">
            <a:off x="2800093" y="4434546"/>
            <a:ext cx="500066" cy="642942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Нашивка 5"/>
          <p:cNvSpPr/>
          <p:nvPr/>
        </p:nvSpPr>
        <p:spPr>
          <a:xfrm rot="13355511">
            <a:off x="2794776" y="2513277"/>
            <a:ext cx="500066" cy="642942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Нашивка 6"/>
          <p:cNvSpPr/>
          <p:nvPr/>
        </p:nvSpPr>
        <p:spPr>
          <a:xfrm rot="3740139">
            <a:off x="4865652" y="4906995"/>
            <a:ext cx="500066" cy="642942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Нашивка 7"/>
          <p:cNvSpPr/>
          <p:nvPr/>
        </p:nvSpPr>
        <p:spPr>
          <a:xfrm rot="17780834">
            <a:off x="5143504" y="2285992"/>
            <a:ext cx="500066" cy="642942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Нашивка 8"/>
          <p:cNvSpPr/>
          <p:nvPr/>
        </p:nvSpPr>
        <p:spPr>
          <a:xfrm>
            <a:off x="6429388" y="3714752"/>
            <a:ext cx="500066" cy="642942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643306" y="3429000"/>
            <a:ext cx="2000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Факторы</a:t>
            </a:r>
            <a:endParaRPr lang="ru-RU" sz="3200" dirty="0"/>
          </a:p>
        </p:txBody>
      </p:sp>
      <p:sp>
        <p:nvSpPr>
          <p:cNvPr id="11" name="TextBox 10"/>
          <p:cNvSpPr txBox="1"/>
          <p:nvPr/>
        </p:nvSpPr>
        <p:spPr>
          <a:xfrm>
            <a:off x="4929190" y="1714488"/>
            <a:ext cx="24288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Цели</a:t>
            </a:r>
            <a:endParaRPr lang="ru-RU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7072330" y="3929066"/>
            <a:ext cx="1857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Структура</a:t>
            </a:r>
            <a:endParaRPr lang="ru-RU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428596" y="5000636"/>
            <a:ext cx="25717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Технология</a:t>
            </a:r>
            <a:endParaRPr lang="ru-RU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4500562" y="5500702"/>
            <a:ext cx="22860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/>
              <a:t>Люди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lum bright="70000" contrast="30000"/>
          </a:blip>
          <a:srcRect/>
          <a:stretch>
            <a:fillRect/>
          </a:stretch>
        </p:blipFill>
        <p:spPr bwMode="auto">
          <a:xfrm>
            <a:off x="285720" y="214290"/>
            <a:ext cx="8572560" cy="64294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57224" y="785794"/>
            <a:ext cx="8143932" cy="5786478"/>
          </a:xfrm>
        </p:spPr>
        <p:txBody>
          <a:bodyPr>
            <a:normAutofit fontScale="85000" lnSpcReduction="20000"/>
          </a:bodyPr>
          <a:lstStyle/>
          <a:p>
            <a:pPr algn="r">
              <a:buNone/>
            </a:pPr>
            <a:r>
              <a:rPr lang="ru-RU" sz="4100" b="1" u="sng" dirty="0" smtClean="0">
                <a:solidFill>
                  <a:schemeClr val="accent2">
                    <a:lumMod val="75000"/>
                  </a:schemeClr>
                </a:solidFill>
              </a:rPr>
              <a:t>Организация</a:t>
            </a:r>
            <a:r>
              <a:rPr lang="ru-RU" b="1" dirty="0" smtClean="0"/>
              <a:t> – средство достижения определённых целей. </a:t>
            </a:r>
          </a:p>
          <a:p>
            <a:r>
              <a:rPr lang="ru-RU" sz="3000" b="1" dirty="0" smtClean="0"/>
              <a:t>Получение </a:t>
            </a:r>
            <a:r>
              <a:rPr lang="ru-RU" sz="3000" b="1" dirty="0" smtClean="0"/>
              <a:t>прибыли</a:t>
            </a:r>
          </a:p>
          <a:p>
            <a:r>
              <a:rPr lang="ru-RU" sz="3000" b="1" dirty="0" smtClean="0"/>
              <a:t>удовлетворение потребителя или пользователя услуг;</a:t>
            </a:r>
          </a:p>
          <a:p>
            <a:r>
              <a:rPr lang="ru-RU" sz="3000" b="1" dirty="0" smtClean="0"/>
              <a:t> позиция на рынке, часто связанная с желанием рыночного лидерства;</a:t>
            </a:r>
          </a:p>
          <a:p>
            <a:r>
              <a:rPr lang="ru-RU" sz="3000" b="1" dirty="0" smtClean="0"/>
              <a:t> условия благосостояния работающих и развитие хороших отношений среди персонала;</a:t>
            </a:r>
          </a:p>
          <a:p>
            <a:r>
              <a:rPr lang="ru-RU" sz="3000" b="1" dirty="0" smtClean="0"/>
              <a:t> публичная ответственность и имидж организации;</a:t>
            </a:r>
          </a:p>
          <a:p>
            <a:r>
              <a:rPr lang="ru-RU" sz="3000" b="1" dirty="0" smtClean="0"/>
              <a:t> техническая эффективность, высокий уровень производительности труда,</a:t>
            </a:r>
          </a:p>
          <a:p>
            <a:r>
              <a:rPr lang="ru-RU" sz="3000" b="1" dirty="0" smtClean="0"/>
              <a:t> минимизация издержек производства и т.д.</a:t>
            </a:r>
            <a:endParaRPr lang="ru-RU" sz="3000" b="1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774720"/>
          </a:xfrm>
        </p:spPr>
        <p:txBody>
          <a:bodyPr/>
          <a:lstStyle/>
          <a:p>
            <a:r>
              <a:rPr lang="ru-RU" dirty="0" smtClean="0"/>
              <a:t>Цели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29190" y="214290"/>
            <a:ext cx="4048125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857364"/>
            <a:ext cx="8229600" cy="45259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–  это   логические   взаимоотношения   уровней управления и функциональных областей, построенные  в  такой  форме,  которая позволяет наиболее эффективно достигать целей организации.</a:t>
            </a:r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    Одной из основных концепций, имеющих  отношение  к  структуре  является </a:t>
            </a:r>
            <a:r>
              <a:rPr lang="ru-RU" sz="4400" dirty="0" smtClean="0">
                <a:solidFill>
                  <a:srgbClr val="C00000"/>
                </a:solidFill>
              </a:rPr>
              <a:t>специализированное </a:t>
            </a:r>
          </a:p>
          <a:p>
            <a:r>
              <a:rPr lang="ru-RU" sz="4400" dirty="0" smtClean="0">
                <a:solidFill>
                  <a:srgbClr val="C00000"/>
                </a:solidFill>
              </a:rPr>
              <a:t>         разделение труда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Структура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81329"/>
            <a:ext cx="5400684" cy="2519175"/>
          </a:xfrm>
        </p:spPr>
        <p:txBody>
          <a:bodyPr>
            <a:normAutofit fontScale="85000" lnSpcReduction="20000"/>
          </a:bodyPr>
          <a:lstStyle/>
          <a:p>
            <a:r>
              <a:rPr lang="ru-RU" sz="4300" u="sng" dirty="0" smtClean="0"/>
              <a:t>Задача</a:t>
            </a:r>
            <a:r>
              <a:rPr lang="ru-RU" dirty="0" smtClean="0"/>
              <a:t> – это  предписанная  работа,  серия  работ  или часть работы, которая должна быть выполнена заранее  установленным  способом в  заранее  оговоренные   сроки.</a:t>
            </a:r>
          </a:p>
          <a:p>
            <a:pPr>
              <a:buNone/>
            </a:pPr>
            <a:r>
              <a:rPr lang="ru-RU" dirty="0" smtClean="0"/>
              <a:t> 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Задачи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86446" y="785794"/>
            <a:ext cx="3080153" cy="2371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857356" y="3643314"/>
            <a:ext cx="707236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Если задача выполнится таким способом  и  в  такие  сроки,  как  это  предписано, организация будет действовать успешно.</a:t>
            </a:r>
          </a:p>
          <a:p>
            <a:pPr>
              <a:buNone/>
            </a:pPr>
            <a:endParaRPr lang="ru-RU" dirty="0" smtClean="0"/>
          </a:p>
          <a:p>
            <a:r>
              <a:rPr lang="ru-RU" sz="2200" dirty="0" smtClean="0"/>
              <a:t>Типы: работа с людьми, предметами, информацией.</a:t>
            </a:r>
          </a:p>
          <a:p>
            <a:r>
              <a:rPr lang="ru-RU" sz="2200" dirty="0" smtClean="0"/>
              <a:t>Частота повторения  данной  задачи  и время, необходимое для ее выполнения.</a:t>
            </a:r>
            <a:endParaRPr lang="ru-RU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r="3891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928670"/>
            <a:ext cx="4429156" cy="5643602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Средство преобразования сырья – будь то люди, информация или физические  материалы  – в искомые продукты и </a:t>
            </a:r>
            <a:r>
              <a:rPr lang="ru-RU" dirty="0" smtClean="0"/>
              <a:t>услуги. Технология  </a:t>
            </a:r>
            <a:r>
              <a:rPr lang="ru-RU" dirty="0" smtClean="0"/>
              <a:t>подразумевает </a:t>
            </a:r>
            <a:r>
              <a:rPr lang="ru-RU" sz="3200" dirty="0" smtClean="0">
                <a:solidFill>
                  <a:srgbClr val="FF0000"/>
                </a:solidFill>
              </a:rPr>
              <a:t>стандартизацию  и  механизацию</a:t>
            </a:r>
            <a:r>
              <a:rPr lang="ru-RU" dirty="0" smtClean="0"/>
              <a:t>. </a:t>
            </a:r>
          </a:p>
          <a:p>
            <a:r>
              <a:rPr lang="ru-RU" dirty="0" smtClean="0"/>
              <a:t>Единичное, массовое, </a:t>
            </a:r>
            <a:r>
              <a:rPr lang="ru-RU" dirty="0" smtClean="0"/>
              <a:t>непрерывное </a:t>
            </a:r>
            <a:r>
              <a:rPr lang="ru-RU" dirty="0" smtClean="0"/>
              <a:t>производство</a:t>
            </a:r>
          </a:p>
          <a:p>
            <a:r>
              <a:rPr lang="ru-RU" dirty="0" smtClean="0"/>
              <a:t> </a:t>
            </a:r>
            <a:r>
              <a:rPr lang="ru-RU" dirty="0" smtClean="0"/>
              <a:t>Люди </a:t>
            </a:r>
            <a:r>
              <a:rPr lang="ru-RU" dirty="0" smtClean="0"/>
              <a:t>  определяют   окончательную   </a:t>
            </a:r>
            <a:r>
              <a:rPr lang="ru-RU" dirty="0" smtClean="0"/>
              <a:t>пригодность </a:t>
            </a:r>
            <a:r>
              <a:rPr lang="ru-RU" dirty="0" smtClean="0"/>
              <a:t>   данной </a:t>
            </a:r>
            <a:r>
              <a:rPr lang="ru-RU" dirty="0" smtClean="0"/>
              <a:t>технологии, когда </a:t>
            </a:r>
            <a:r>
              <a:rPr lang="ru-RU" dirty="0" smtClean="0"/>
              <a:t>они делают </a:t>
            </a:r>
            <a:r>
              <a:rPr lang="ru-RU" dirty="0" smtClean="0"/>
              <a:t>свой потребительский выбор.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142852"/>
            <a:ext cx="8229600" cy="989034"/>
          </a:xfrm>
        </p:spPr>
        <p:txBody>
          <a:bodyPr/>
          <a:lstStyle/>
          <a:p>
            <a:r>
              <a:rPr lang="ru-RU" dirty="0" smtClean="0"/>
              <a:t>Технология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 b="13672"/>
          <a:stretch>
            <a:fillRect/>
          </a:stretch>
        </p:blipFill>
        <p:spPr bwMode="auto">
          <a:xfrm>
            <a:off x="4071934" y="1285860"/>
            <a:ext cx="5072066" cy="4619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85860"/>
            <a:ext cx="5000628" cy="4714908"/>
          </a:xfrm>
        </p:spPr>
        <p:txBody>
          <a:bodyPr>
            <a:normAutofit fontScale="77500" lnSpcReduction="20000"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Основа</a:t>
            </a:r>
            <a:r>
              <a:rPr lang="ru-RU" dirty="0" smtClean="0"/>
              <a:t> любой организации</a:t>
            </a:r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Никакая технология не может быть полезной и никакая  задача  не  может  быть выполнена  без  сотрудничества  людей.</a:t>
            </a:r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Менеджмент должен  строить  свою  работу  с  кадрами  таким  образом,  чтобы способствовать развитию положительных результатов поведения  и  деятельности каждого отдельного человека и стараться устранять отрицательные  последствия его действий.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Люди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285984" y="500042"/>
            <a:ext cx="64294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_____________________________________________________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714612" y="5715016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____________________________________________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93</TotalTime>
  <Words>343</Words>
  <Application>Microsoft Office PowerPoint</Application>
  <PresentationFormat>Экран (4:3)</PresentationFormat>
  <Paragraphs>58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Открытая</vt:lpstr>
      <vt:lpstr>Вопросы</vt:lpstr>
      <vt:lpstr>Факторы внутренней среды организации</vt:lpstr>
      <vt:lpstr>Слайд 3</vt:lpstr>
      <vt:lpstr>Факторы внутренней среды</vt:lpstr>
      <vt:lpstr>Цели</vt:lpstr>
      <vt:lpstr>Структура</vt:lpstr>
      <vt:lpstr>Задачи</vt:lpstr>
      <vt:lpstr>Технология</vt:lpstr>
      <vt:lpstr>Люди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Факторы внутренней среды организации</dc:title>
  <dc:creator>Admin</dc:creator>
  <cp:lastModifiedBy>Admin</cp:lastModifiedBy>
  <cp:revision>29</cp:revision>
  <dcterms:created xsi:type="dcterms:W3CDTF">2012-09-27T13:30:07Z</dcterms:created>
  <dcterms:modified xsi:type="dcterms:W3CDTF">2012-10-11T17:02:42Z</dcterms:modified>
</cp:coreProperties>
</file>