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7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DC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4388" autoAdjust="0"/>
  </p:normalViewPr>
  <p:slideViewPr>
    <p:cSldViewPr>
      <p:cViewPr varScale="1">
        <p:scale>
          <a:sx n="48" d="100"/>
          <a:sy n="48" d="100"/>
        </p:scale>
        <p:origin x="-26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13AEE0-EF56-45D6-B6CB-26E3946EFF15}" type="datetimeFigureOut">
              <a:rPr lang="en-US" smtClean="0"/>
              <a:t>11/20/2011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44FAE0-AF77-471E-BF0E-7ABADA974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848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4FAE0-AF77-471E-BF0E-7ABADA974F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040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№1.Понятие мотивации.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Мотивация - как функция управления - процесс создания у членов организации внутреннего побуждения к действиям для достижения целей организации в соответствии с делегированными им обязанностями и сообразно с планом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4FAE0-AF77-471E-BF0E-7ABADA974F0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130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№2.Содержательные теории мотивации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Движущая сила процесса мотивации труда – формирование потребности.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Потребности и их влияние на мотивацию проанализированы в содержательных теориях мотивации. Они представляют собой попытки классифицировать общечеловеческие потребности по определенным категориям. Эти теории описывают структуру потребностей, их содержание и то, как они связаны с мотивацией человека к деятельности. Наиболее известны среди них: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теория иерархии потребностей Маслоу;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теория ERG, разработанная Альдерфером;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теория приобретенных потребностей МакКлелланда;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теория двух факторов Герцберга.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Рассмотрим каждую теорию подробно.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4FAE0-AF77-471E-BF0E-7ABADA974F0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48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№3. Теория иерархии потребностей Абрахама Маслоу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 теории Маслоу потребности человека располагаются в соответствии строгой иерархической структуры (рисунок на слайде).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Маслоу полагал, что потребности можно разделить на пять основных категорий: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Физиологические потребности человека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потребность в пище и воде, тепле, отдыхе и крыши над головой. Следовательно, работники должны иметь возможность за счет своего труда обеспечить удовлетворение этих нужд.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Вслед за ними приходят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потребности в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безопасности и защищенности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от потребности в обеспечении безопасности их туда до потребности в здравоохранении.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Социальные потребности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все, что связано с общественным характером человеческой жизни и деятельности. Профессиональная среда одновременно является и сферой социальной – у многих большая часть личностных контактов происходит на работе. Отсюда вырастает и следующий уровень иерархии человеческих потребностей –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потребность в уважении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которая включает в себя признание в профессиональной сфере, чувство уверенности в себе, чувство самореализованности и уверенный взгляд в будущее.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Наивысшее положение в иерархии занимают потребности в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самовыражении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Они включают в себя потребности в творчестве, в осуществлении собственных замыслов. По своему характеру более индивидуальны, чем другие потребности.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 теории Маслоу можно селать вывод, что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стимул окажется неэффективным, если у человека остаются нереализованными потребности более низкого уровня, чем тот, на который направлен этот стимул.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Например, не имеет смысла убеждать людей в том, как почетна и ответственна их работа, если заработной платы не хватает на самое необходимое для жизни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4FAE0-AF77-471E-BF0E-7ABADA974F0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79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№4. Теория ERG Альдерфера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Так же, как и Маслоу, Клейтон Альдерфер исходит в своей теории из того, что потребности человека могут быть объединены в отдельные группы. Альдерфер считает, что таких групп потребностей существует три: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потребности существования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Existence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- включают в себя различные формы материальных и физиологических желаний.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потребности связи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Relation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- включают отношения с другими индивидами и группами – членами семьи, коллегами, начальниками и т.д.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потребности роста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Growth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побуждают индивида к творчеству или взаимодействиям по отношению к самому себе или внешней среде.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Основное отличие теории Клейтона Альфреда от концепции  Маслоу – отказ от идеи иерархии потребностей. Ученый выдвигает гипотезу, согласно которой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случае неудовлетворения потребностей высокого уровня на первый план выходят нужды более низкого уровня, даже если они были насыщены до предела.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Процесс движения вверх по уровням потребностей Альдерфер называет процессом удовлетворения потребностей, а процесс движения вниз – процессом фустрации, то есть поражения в стремлении удовлетворить потребность.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4FAE0-AF77-471E-BF0E-7ABADA974F0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04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№5. Теория Дэвида МакКлелланда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Обобщая результаты исследований процессов мышления и реакции людей в различных ситуациях, Дэвид МакКлелланд и его коллеги выделили три категории человеческих потребностей: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Потребности присоединения -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потребность в установлении и поддержании межличностных отношений.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Потребность власти -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потребность в навыках влияния и установления контроля за поступками других людей, в воздействии на ход событий.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Потребность достижения -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потребность принимать на себя личную ответственность и добиваться успешного выполнения заданий.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Потребности достижения, соучастия и властвования в концепции МакКлеланда не исключают друг друга и не расположены иерархически. Проявление влияния этих потребностей на поведение человека сильно зависит от их взаимодействия.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4FAE0-AF77-471E-BF0E-7ABADA974F0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596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№6. Двухфакторная теория Фредерика Герцберга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Герцберг выделил две категории мотивационных факторов. Факторы первой категории он назвал «гигиеническими» – они заставляют людей отвлекаться от трудового процесса, создавая им трудности. Вторую категорию факторов он назвал «мотиваторами» – сюда вошло все то, что поднимает настроение работника и облегчает трудовой процесс.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Факторы неудовлетворенности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(гигиенические факторы), расположенные по степени силы их воздействия: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Политика руководства и административные методы;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Контроль над работником;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Условия труда;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Зарплата;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Отношения с сослуживцами;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Личная жизнь (и влияние на нее работы);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Статус работника;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Чувство безопасности.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Факторы удовлетворенности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(«мотиваторы») – ключевые факторы, создающие позитивную мотивацию. Они перечислены в порядке их значимости: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Личные достижения;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Признание заслуг;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Работа сама по себе;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Ответственность;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Продвижение по службе;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Профессиональный рост.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4FAE0-AF77-471E-BF0E-7ABADA974F0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6740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№7. Процессуальные теории мотивации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процессуальных теориях мотивации анализируется то, как человек распределяет усилия для достижения различных целей и как выбирает конкретный вид поведения. Согласно этим теориям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поведение личности является также функцией его восприятия и ожиданий, связанных с данной ситуацией, и возможных последствий выбранного им типа поведения.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Имеется три основные процессуальные теории мотивации: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теория ожиданий;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теория справедливости;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модель Портера-Лоулера.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4FAE0-AF77-471E-BF0E-7ABADA974F0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311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№8. Теория ожиданий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Большой вклад в развитие теории ожидания внесли Виктор Врум и другие ученые.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Теорию ожидания можно сформулировать как учение, описывающее зависимость мотивации от двух моментов: как много человек хотел бы получить и насколько возможно для него получить то, что он хотел бы получить, в частности, как много усилий он готов затрачивать для этого.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анализе мотивации к труду теория ожидания подчеркивает важность трех взаимосвязей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Первая взаимосвязь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(ожидания в отношении затрат труда – результатов  (З-Р))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это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соотношение между затраченными усилиями и полученными результатами.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люди чувствуют, что прямой связи между затрачиваемыми усилиями и достигаемыми результатами нет, то, согласно теории ожидания, мотивация будет ослабевать.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Вторая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(ожидания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отношении результатов – вознаграждений (Р-В))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есть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ожидания определенного вознаграждения или поощрения в ответ на достигнутый уровень результатов.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Если человек не будет ощущать четкой связи между достигнутым результатом и желаемым поощрением или вознаграждением, мотивация трудовой деятельности будет ослабевать.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Третий фактор, определяющий мотивацию в теории ожиданий – это валентность или ценность поощрения или вознаграждения.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Валентность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это предполагаемая степень относительного удовлетворения или неудовлетворения, возникающая вследствие получения определенного вознаграждения.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значение любого из этих трех критически важных для определения мотивации факторов мало, то будет слабая мотивация и низкие результаты труда. Соотношение этих факторов можно выражается формулой на слайде.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4FAE0-AF77-471E-BF0E-7ABADA974F0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1919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№9. Теория справедливости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Сторонники теории справедливости утверждают, что действия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сотрудников организации определяются оценкой индивидом собственных затрат (усилий, навыков, знаний) и полученного вознаграждения и издержками и результатами других работников, которых он считает равными себе.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Формула на слайде показывает, что индивид А сравнивает отношение своих затрат и полученного вознаграждения с пропорцией издержек и вознаграждения индивида Б. Если затраты и результаты соотносятся в оной и той же пропорции, работник будет удовлетворен отношением к нему менеджмента. Если он считает, что его собственные усилия непропорциональны полученному вознаграждению, и прежде всего в сравнении с коллегами, он воспринимает это как проявление несправедливости со стороны менеджеров, почувствует себя неудовлетворенным.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4FAE0-AF77-471E-BF0E-7ABADA974F0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030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№10. Модель Портера-Лоулера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Лайман Портер и Эдвард Лоулер разработали комплексную процессуальную теорию мотивации, включающую элементы теории ожиданий и теории справедливости. В их модели фигурирует пять элементов: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затраченные усилия;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полученные результаты;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внешнее и внутреннее вознаграждение;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осознание своей роли в процессе труда, сравнение своих усилий и вознаграждения с усилиями и вознаграждением других;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способности, особенности человека, его характер;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степень удовлетворения, чувство компетенции, самоуважения.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Один из наиболее важных выводов Портера и Лоулера состоит в том, что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результативный труд ведет к удовлетворению.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Они полагают, что чувство выполненной работы ведет к удовлетворению и, по-видимому, способствует повышению результатов.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Модель Портера-Лоулера внесла основной вклад в понимание мотивации. Она показала, в частности, что мотивация не является простым элементом в цепи причинно-следственных связей. Эта модель показывает также, насколько важно объединить такие понятия как усилия, способности, результаты, вознаграждения, удовлетворение и восприятие в рамках взаимоувязанной системы.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4FAE0-AF77-471E-BF0E-7ABADA974F0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357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5EBCC-41A1-4623-A814-933C65B6B718}" type="datetimeFigureOut">
              <a:rPr lang="ru-RU" smtClean="0"/>
              <a:t>20.11.2011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CDFA2-45E4-4E80-8863-D7CCCD93CB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5EBCC-41A1-4623-A814-933C65B6B718}" type="datetimeFigureOut">
              <a:rPr lang="ru-RU" smtClean="0"/>
              <a:t>20.11.2011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CDFA2-45E4-4E80-8863-D7CCCD93CB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5EBCC-41A1-4623-A814-933C65B6B718}" type="datetimeFigureOut">
              <a:rPr lang="ru-RU" smtClean="0"/>
              <a:t>20.11.2011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CDFA2-45E4-4E80-8863-D7CCCD93CB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5EBCC-41A1-4623-A814-933C65B6B718}" type="datetimeFigureOut">
              <a:rPr lang="ru-RU" smtClean="0"/>
              <a:t>20.11.2011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CDFA2-45E4-4E80-8863-D7CCCD93CB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5EBCC-41A1-4623-A814-933C65B6B718}" type="datetimeFigureOut">
              <a:rPr lang="ru-RU" smtClean="0"/>
              <a:t>20.11.2011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CDFA2-45E4-4E80-8863-D7CCCD93CB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5EBCC-41A1-4623-A814-933C65B6B718}" type="datetimeFigureOut">
              <a:rPr lang="ru-RU" smtClean="0"/>
              <a:t>20.11.2011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4CDFA2-45E4-4E80-8863-D7CCCD93CBD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5EBCC-41A1-4623-A814-933C65B6B718}" type="datetimeFigureOut">
              <a:rPr lang="ru-RU" smtClean="0"/>
              <a:t>20.11.2011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CDFA2-45E4-4E80-8863-D7CCCD93CB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5EBCC-41A1-4623-A814-933C65B6B718}" type="datetimeFigureOut">
              <a:rPr lang="ru-RU" smtClean="0"/>
              <a:t>20.11.2011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14CDFA2-45E4-4E80-8863-D7CCCD93CB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74A5EBCC-41A1-4623-A814-933C65B6B718}" type="datetimeFigureOut">
              <a:rPr lang="ru-RU" smtClean="0"/>
              <a:t>20.11.2011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CDFA2-45E4-4E80-8863-D7CCCD93CB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5EBCC-41A1-4623-A814-933C65B6B718}" type="datetimeFigureOut">
              <a:rPr lang="ru-RU" smtClean="0"/>
              <a:t>20.11.2011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CDFA2-45E4-4E80-8863-D7CCCD93CB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5EBCC-41A1-4623-A814-933C65B6B718}" type="datetimeFigureOut">
              <a:rPr lang="ru-RU" smtClean="0"/>
              <a:t>20.11.2011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CDFA2-45E4-4E80-8863-D7CCCD93CB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4A5EBCC-41A1-4623-A814-933C65B6B718}" type="datetimeFigureOut">
              <a:rPr lang="ru-RU" smtClean="0"/>
              <a:t>20.11.2011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14CDFA2-45E4-4E80-8863-D7CCCD93CBD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357430"/>
            <a:ext cx="8572560" cy="1520200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«Основные </a:t>
            </a:r>
            <a:r>
              <a:rPr lang="ru-RU" sz="6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теории </a:t>
            </a:r>
            <a:br>
              <a:rPr lang="ru-RU" sz="6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6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мотивации</a:t>
            </a:r>
            <a:r>
              <a:rPr lang="ru-RU" sz="6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»</a:t>
            </a:r>
            <a:br>
              <a:rPr lang="ru-RU" sz="6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sz="600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28604"/>
            <a:ext cx="9144000" cy="1643074"/>
          </a:xfrm>
        </p:spPr>
        <p:txBody>
          <a:bodyPr>
            <a:normAutofit fontScale="92500" lnSpcReduction="10000"/>
          </a:bodyPr>
          <a:lstStyle/>
          <a:p>
            <a:pPr algn="ctr"/>
            <a:endParaRPr lang="ru-RU" sz="1900" dirty="0" smtClean="0">
              <a:latin typeface="Arial Black" pitchFamily="34" charset="0"/>
            </a:endParaRPr>
          </a:p>
          <a:p>
            <a:pPr algn="ctr"/>
            <a:r>
              <a:rPr lang="ru-RU" sz="1900" dirty="0" smtClean="0">
                <a:latin typeface="Arial Black" pitchFamily="34" charset="0"/>
              </a:rPr>
              <a:t>Российский экономический университет </a:t>
            </a:r>
            <a:r>
              <a:rPr lang="ru-RU" sz="1900" dirty="0" smtClean="0">
                <a:latin typeface="Arial Black" pitchFamily="34" charset="0"/>
              </a:rPr>
              <a:t>имени </a:t>
            </a:r>
            <a:r>
              <a:rPr lang="ru-RU" sz="1900" dirty="0" smtClean="0">
                <a:latin typeface="Arial Black" pitchFamily="34" charset="0"/>
              </a:rPr>
              <a:t>Г.В. Плеханова</a:t>
            </a:r>
          </a:p>
          <a:p>
            <a:pPr algn="ctr"/>
            <a:endParaRPr lang="ru-RU" sz="1900" dirty="0" smtClean="0">
              <a:latin typeface="Arial Black" pitchFamily="34" charset="0"/>
            </a:endParaRPr>
          </a:p>
          <a:p>
            <a:pPr algn="ctr"/>
            <a:r>
              <a:rPr lang="ru-RU" sz="2800" dirty="0" smtClean="0">
                <a:latin typeface="Arial Black" pitchFamily="34" charset="0"/>
              </a:rPr>
              <a:t>Презентация на тему:</a:t>
            </a:r>
            <a:br>
              <a:rPr lang="ru-RU" sz="2800" dirty="0" smtClean="0">
                <a:latin typeface="Arial Black" pitchFamily="34" charset="0"/>
              </a:rPr>
            </a:br>
            <a:endParaRPr lang="ru-RU" sz="2800" dirty="0"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14744" y="5857892"/>
            <a:ext cx="1846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Arial Black" pitchFamily="34" charset="0"/>
              </a:rPr>
              <a:t>Москва 2011</a:t>
            </a: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987824" y="404664"/>
            <a:ext cx="3147832" cy="528960"/>
          </a:xfrm>
        </p:spPr>
        <p:txBody>
          <a:bodyPr>
            <a:noAutofit/>
          </a:bodyPr>
          <a:lstStyle/>
          <a:p>
            <a:r>
              <a:rPr lang="ru-RU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Мотивация</a:t>
            </a:r>
            <a:endParaRPr lang="ru-RU" sz="28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785786" y="857232"/>
            <a:ext cx="7715304" cy="1643074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Arial Black" pitchFamily="34" charset="0"/>
              </a:rPr>
              <a:t>Мотивация - как функция управления - процесс создания у членов организации внутреннего побуждения к действиям для достижения целей организации в соответствии с делегированными им обязанностями и сообразно с планом</a:t>
            </a:r>
            <a:endParaRPr lang="ru-RU" sz="1800" dirty="0">
              <a:latin typeface="Arial Black" pitchFamily="34" charset="0"/>
            </a:endParaRPr>
          </a:p>
        </p:txBody>
      </p:sp>
      <p:pic>
        <p:nvPicPr>
          <p:cNvPr id="7" name="Содержимое 6" descr="Безимени-2.jpg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3108" y="2786058"/>
            <a:ext cx="4860898" cy="380470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7715200" cy="730250"/>
          </a:xfrm>
        </p:spPr>
        <p:txBody>
          <a:bodyPr>
            <a:noAutofit/>
          </a:bodyPr>
          <a:lstStyle/>
          <a:p>
            <a:r>
              <a:rPr lang="ru-RU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Содержательные теории мотивации</a:t>
            </a:r>
            <a:endParaRPr lang="en-US" sz="28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67544" y="2204864"/>
            <a:ext cx="7086600" cy="2002160"/>
          </a:xfrm>
        </p:spPr>
        <p:txBody>
          <a:bodyPr>
            <a:normAutofit fontScale="85000" lnSpcReduction="10000"/>
          </a:bodyPr>
          <a:lstStyle/>
          <a:p>
            <a:pPr lvl="0">
              <a:buFont typeface="Wingdings" pitchFamily="2" charset="2"/>
              <a:buChar char="Ø"/>
            </a:pPr>
            <a:r>
              <a:rPr lang="ru-RU" dirty="0"/>
              <a:t>теория иерархии потребностей Маслоу; </a:t>
            </a:r>
            <a:endParaRPr lang="en-US" dirty="0"/>
          </a:p>
          <a:p>
            <a:pPr lvl="0">
              <a:buFont typeface="Wingdings" pitchFamily="2" charset="2"/>
              <a:buChar char="Ø"/>
            </a:pPr>
            <a:r>
              <a:rPr lang="ru-RU" dirty="0"/>
              <a:t>теория ERG, разработанная Альдерфером; </a:t>
            </a:r>
            <a:endParaRPr lang="en-US" dirty="0"/>
          </a:p>
          <a:p>
            <a:pPr lvl="0">
              <a:buFont typeface="Wingdings" pitchFamily="2" charset="2"/>
              <a:buChar char="Ø"/>
            </a:pPr>
            <a:r>
              <a:rPr lang="ru-RU" dirty="0"/>
              <a:t>теория приобретенных потребностей МакКлелланда; </a:t>
            </a:r>
            <a:endParaRPr lang="en-US" dirty="0"/>
          </a:p>
          <a:p>
            <a:pPr lvl="0">
              <a:buFont typeface="Wingdings" pitchFamily="2" charset="2"/>
              <a:buChar char="Ø"/>
            </a:pPr>
            <a:r>
              <a:rPr lang="ru-RU" dirty="0"/>
              <a:t>теория двух факторов Герцберга.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691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714356"/>
            <a:ext cx="7072362" cy="785818"/>
          </a:xfrm>
        </p:spPr>
        <p:txBody>
          <a:bodyPr>
            <a:normAutofit/>
          </a:bodyPr>
          <a:lstStyle/>
          <a:p>
            <a:pPr algn="ctr"/>
            <a:r>
              <a:rPr lang="ru-RU" sz="2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Теория иерархии потребностей </a:t>
            </a:r>
            <a:r>
              <a:rPr lang="ru-RU" sz="24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Абрахама</a:t>
            </a:r>
            <a:r>
              <a:rPr lang="ru-RU" sz="2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 </a:t>
            </a:r>
            <a:r>
              <a:rPr lang="ru-RU" sz="24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Маслоу</a:t>
            </a:r>
            <a:endParaRPr lang="ru-RU" sz="24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pic>
        <p:nvPicPr>
          <p:cNvPr id="5" name="Содержимое 4" descr="Безимени-4.jpg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125"/>
          <a:stretch/>
        </p:blipFill>
        <p:spPr>
          <a:xfrm>
            <a:off x="428596" y="2428868"/>
            <a:ext cx="8252556" cy="346030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428604"/>
            <a:ext cx="5308642" cy="571504"/>
          </a:xfrm>
        </p:spPr>
        <p:txBody>
          <a:bodyPr>
            <a:normAutofit fontScale="90000"/>
          </a:bodyPr>
          <a:lstStyle/>
          <a:p>
            <a:r>
              <a:rPr lang="ru-RU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Теория ERG </a:t>
            </a:r>
            <a:r>
              <a:rPr lang="ru-RU" sz="28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Альдерфера</a:t>
            </a:r>
            <a:r>
              <a:rPr lang="ru-RU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Содержимое 4" descr="Безимени-7.jpg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8860" y="1062834"/>
            <a:ext cx="4286280" cy="5509438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83568" y="785794"/>
            <a:ext cx="7317456" cy="482966"/>
          </a:xfrm>
        </p:spPr>
        <p:txBody>
          <a:bodyPr>
            <a:normAutofit fontScale="90000"/>
          </a:bodyPr>
          <a:lstStyle/>
          <a:p>
            <a:r>
              <a:rPr lang="ru-RU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Теория Дэвида </a:t>
            </a:r>
            <a:r>
              <a:rPr lang="ru-RU" sz="28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МакКлелланда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928662" y="2143116"/>
            <a:ext cx="7172348" cy="3286148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Arial Black" pitchFamily="34" charset="0"/>
              </a:rPr>
              <a:t>Дэвид </a:t>
            </a:r>
            <a:r>
              <a:rPr lang="ru-RU" sz="2400" dirty="0" err="1" smtClean="0">
                <a:latin typeface="Arial Black" pitchFamily="34" charset="0"/>
              </a:rPr>
              <a:t>МакКлелланд</a:t>
            </a:r>
            <a:r>
              <a:rPr lang="ru-RU" sz="2400" dirty="0" smtClean="0">
                <a:latin typeface="Arial Black" pitchFamily="34" charset="0"/>
              </a:rPr>
              <a:t> и его коллеги выделили три категории человеческих потребностей:</a:t>
            </a:r>
          </a:p>
          <a:p>
            <a:endParaRPr lang="ru-RU" sz="2400" dirty="0" smtClean="0">
              <a:latin typeface="Arial Black" pitchFamily="34" charset="0"/>
            </a:endParaRPr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2400" b="1" dirty="0" smtClean="0">
                <a:latin typeface="Arial Black" pitchFamily="34" charset="0"/>
              </a:rPr>
              <a:t>Потребности присоединения; </a:t>
            </a:r>
            <a:endParaRPr lang="ru-RU" sz="2400" dirty="0" smtClean="0">
              <a:latin typeface="Arial Black" pitchFamily="34" charset="0"/>
            </a:endParaRPr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2400" b="1" dirty="0" smtClean="0">
                <a:latin typeface="Arial Black" pitchFamily="34" charset="0"/>
              </a:rPr>
              <a:t>Потребность власти;</a:t>
            </a:r>
            <a:endParaRPr lang="ru-RU" sz="2400" dirty="0" smtClean="0">
              <a:latin typeface="Arial Black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b="1" dirty="0" smtClean="0">
                <a:latin typeface="Arial Black" pitchFamily="34" charset="0"/>
              </a:rPr>
              <a:t>Потребность </a:t>
            </a:r>
            <a:r>
              <a:rPr lang="ru-RU" sz="2400" b="1" dirty="0" smtClean="0">
                <a:latin typeface="Arial Black" pitchFamily="34" charset="0"/>
              </a:rPr>
              <a:t>достижения.</a:t>
            </a:r>
            <a:endParaRPr lang="ru-RU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692696"/>
            <a:ext cx="5666972" cy="1214446"/>
          </a:xfrm>
        </p:spPr>
        <p:txBody>
          <a:bodyPr>
            <a:normAutofit fontScale="90000"/>
          </a:bodyPr>
          <a:lstStyle/>
          <a:p>
            <a:r>
              <a:rPr lang="ru-RU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Двухфакторная теория </a:t>
            </a:r>
            <a:br>
              <a:rPr lang="ru-RU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</a:br>
            <a:r>
              <a:rPr lang="ru-RU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Фредерика </a:t>
            </a:r>
            <a:r>
              <a:rPr lang="ru-RU" sz="28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Герцберга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4414" y="1785926"/>
            <a:ext cx="6629400" cy="69499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Категории мотивационных факторов</a:t>
            </a:r>
            <a:endParaRPr lang="ru-RU" sz="2400" dirty="0">
              <a:latin typeface="Arial Black" pitchFamily="34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10800000" flipV="1">
            <a:off x="3000364" y="2571744"/>
            <a:ext cx="642942" cy="571504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4786314" y="2571745"/>
            <a:ext cx="785818" cy="571503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71472" y="3214687"/>
            <a:ext cx="428628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588963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Факторы неудовлетворенности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(гигиенические факторы), расположенные по степени силы их воздействия: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  <a:tab pos="588963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Политика руководства и административные методы;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  <a:tab pos="588963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Контроль над работником;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  <a:tab pos="588963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Условия труда;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  <a:tab pos="588963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Зарплата;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  <a:tab pos="588963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Отношения с сослуживцами;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  <a:tab pos="588963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Личная жизнь (и влияние на нее работы);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  <a:tab pos="588963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Статус работника;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  <a:tab pos="588963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Чувство безопасности.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5143504" y="3143248"/>
            <a:ext cx="3643338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588963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Факторы удовлетворенности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(«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мотиваторы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») – ключевые факторы, создающие позитивную мотивацию. Они перечислены в порядке их значимости: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  <a:tab pos="588963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Личные достижения;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  <a:tab pos="588963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Признание заслуг;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  <a:tab pos="588963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Работа сама по себе;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  <a:tab pos="588963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Ответственность;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  <a:tab pos="588963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Продвижение по службе;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  <a:tab pos="588963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Профессиональный рост.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80928"/>
            <a:ext cx="7630616" cy="2437451"/>
          </a:xfrm>
        </p:spPr>
        <p:txBody>
          <a:bodyPr>
            <a:normAutofit/>
          </a:bodyPr>
          <a:lstStyle/>
          <a:p>
            <a:pPr marL="608076" indent="-5715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Ø"/>
            </a:pPr>
            <a:r>
              <a:rPr lang="ru-RU" sz="3600" b="0" dirty="0">
                <a:ln>
                  <a:noFill/>
                </a:ln>
                <a:solidFill>
                  <a:schemeClr val="tx1"/>
                </a:solidFill>
                <a:effectLst/>
              </a:rPr>
              <a:t>теория </a:t>
            </a:r>
            <a:r>
              <a:rPr lang="ru-RU" sz="3600" b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ожиданий;</a:t>
            </a:r>
            <a:br>
              <a:rPr lang="ru-RU" sz="3600" b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lang="ru-RU" sz="3600" b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теория справедливости;</a:t>
            </a:r>
            <a:r>
              <a:rPr lang="ru-RU" sz="3600" b="0" dirty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lang="ru-RU" sz="3600" b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lang="ru-RU" sz="3600" b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модель </a:t>
            </a:r>
            <a:r>
              <a:rPr lang="ru-RU" sz="3600" b="0" dirty="0">
                <a:ln>
                  <a:noFill/>
                </a:ln>
                <a:solidFill>
                  <a:schemeClr val="tx1"/>
                </a:solidFill>
                <a:effectLst/>
              </a:rPr>
              <a:t>Портера-Лоулера.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764704"/>
            <a:ext cx="6629400" cy="1066688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  <a:ea typeface="+mj-ea"/>
                <a:cs typeface="+mj-cs"/>
              </a:rPr>
              <a:t>Процессуальные  </a:t>
            </a: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  <a:ea typeface="+mj-ea"/>
                <a:cs typeface="+mj-cs"/>
              </a:rPr>
              <a:t>теории мотивации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65183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0298" y="642918"/>
            <a:ext cx="4500594" cy="857256"/>
          </a:xfrm>
        </p:spPr>
        <p:txBody>
          <a:bodyPr>
            <a:normAutofit fontScale="90000"/>
          </a:bodyPr>
          <a:lstStyle/>
          <a:p>
            <a:r>
              <a:rPr lang="ru-RU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Теория ожиданий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071678"/>
            <a:ext cx="8482013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869193"/>
            <a:ext cx="5500726" cy="630981"/>
          </a:xfrm>
        </p:spPr>
        <p:txBody>
          <a:bodyPr>
            <a:noAutofit/>
          </a:bodyPr>
          <a:lstStyle/>
          <a:p>
            <a:r>
              <a:rPr lang="ru-RU" sz="25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Теория справедливости</a:t>
            </a:r>
            <a:br>
              <a:rPr lang="ru-RU" sz="25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</a:br>
            <a:endParaRPr lang="ru-RU" sz="25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pic>
        <p:nvPicPr>
          <p:cNvPr id="4" name="Рисунок 3" descr="Безимени-1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2471734"/>
            <a:ext cx="6929486" cy="2386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440565"/>
            <a:ext cx="6457968" cy="845295"/>
          </a:xfrm>
        </p:spPr>
        <p:txBody>
          <a:bodyPr>
            <a:normAutofit/>
          </a:bodyPr>
          <a:lstStyle/>
          <a:p>
            <a:r>
              <a:rPr lang="ru-RU" sz="25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Модель </a:t>
            </a:r>
            <a:r>
              <a:rPr lang="ru-RU" sz="25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Портера-Лоулера</a:t>
            </a:r>
            <a:endParaRPr lang="ru-RU" sz="25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28662" y="1428736"/>
            <a:ext cx="7743852" cy="4786346"/>
          </a:xfrm>
        </p:spPr>
        <p:txBody>
          <a:bodyPr>
            <a:normAutofit/>
          </a:bodyPr>
          <a:lstStyle/>
          <a:p>
            <a:pPr lvl="0"/>
            <a:r>
              <a:rPr lang="ru-RU" sz="2400" u="sng" dirty="0" smtClean="0"/>
              <a:t>Элементы: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2400" dirty="0" smtClean="0"/>
              <a:t>затраченные усилия; 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2400" dirty="0" smtClean="0"/>
              <a:t>полученные результаты; 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2400" dirty="0" smtClean="0"/>
              <a:t>внешнее и внутреннее вознаграждение;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2400" dirty="0" smtClean="0"/>
              <a:t>осознание своей роли в процессе труда, сравнение своих усилий и вознаграждения с усилиями и вознаграждением других;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2400" dirty="0" smtClean="0"/>
              <a:t>способности, особенности человека, его характер;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2400" dirty="0" smtClean="0"/>
              <a:t>степень удовлетворения, чувство компетенции, самоуважения.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108</TotalTime>
  <Words>1571</Words>
  <Application>Microsoft Office PowerPoint</Application>
  <PresentationFormat>On-screen Show (4:3)</PresentationFormat>
  <Paragraphs>140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Техническая</vt:lpstr>
      <vt:lpstr>«Основные теории  мотивации» </vt:lpstr>
      <vt:lpstr>Мотивация</vt:lpstr>
      <vt:lpstr>Содержательные теории мотивации</vt:lpstr>
      <vt:lpstr>Теория иерархии потребностей Абрахама Маслоу</vt:lpstr>
      <vt:lpstr>Теория ERG Альдерфера </vt:lpstr>
      <vt:lpstr>Теория Дэвида МакКлелланда </vt:lpstr>
      <vt:lpstr>Двухфакторная теория  Фредерика Герцберга </vt:lpstr>
      <vt:lpstr>теория ожиданий; теория справедливости; модель Портера-Лоулера. </vt:lpstr>
      <vt:lpstr>Теория ожиданий </vt:lpstr>
      <vt:lpstr>Теория справедливости </vt:lpstr>
      <vt:lpstr>Модель Портера-Лоулера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теории мотивации</dc:title>
  <dc:creator>1</dc:creator>
  <cp:lastModifiedBy>Игумнова</cp:lastModifiedBy>
  <cp:revision>12</cp:revision>
  <dcterms:created xsi:type="dcterms:W3CDTF">2011-09-28T17:12:18Z</dcterms:created>
  <dcterms:modified xsi:type="dcterms:W3CDTF">2011-11-20T10:52:03Z</dcterms:modified>
</cp:coreProperties>
</file>