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9" r:id="rId1"/>
  </p:sldMasterIdLst>
  <p:sldIdLst>
    <p:sldId id="310" r:id="rId2"/>
    <p:sldId id="256" r:id="rId3"/>
    <p:sldId id="307" r:id="rId4"/>
    <p:sldId id="258" r:id="rId5"/>
    <p:sldId id="259" r:id="rId6"/>
    <p:sldId id="262" r:id="rId7"/>
    <p:sldId id="263" r:id="rId8"/>
    <p:sldId id="265" r:id="rId9"/>
    <p:sldId id="272" r:id="rId10"/>
    <p:sldId id="269" r:id="rId11"/>
    <p:sldId id="274" r:id="rId12"/>
    <p:sldId id="273" r:id="rId13"/>
    <p:sldId id="309" r:id="rId14"/>
    <p:sldId id="275" r:id="rId15"/>
    <p:sldId id="276" r:id="rId16"/>
    <p:sldId id="285" r:id="rId17"/>
    <p:sldId id="289" r:id="rId18"/>
    <p:sldId id="290" r:id="rId19"/>
    <p:sldId id="304" r:id="rId20"/>
    <p:sldId id="306" r:id="rId2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  <a:srgbClr val="009900"/>
    <a:srgbClr val="000099"/>
    <a:srgbClr val="3399FF"/>
    <a:srgbClr val="FFFF00"/>
    <a:srgbClr val="FFFFFF"/>
    <a:srgbClr val="FFCC66"/>
    <a:srgbClr val="CCFF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517" autoAdjust="0"/>
    <p:restoredTop sz="94595" autoAdjust="0"/>
  </p:normalViewPr>
  <p:slideViewPr>
    <p:cSldViewPr>
      <p:cViewPr varScale="1">
        <p:scale>
          <a:sx n="65" d="100"/>
          <a:sy n="65" d="100"/>
        </p:scale>
        <p:origin x="-114" y="-21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D163D-8538-4A5C-828A-981DE33AD15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44C94C-AC14-47E9-B572-B1C1914A750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65ECD-AACC-42A1-953D-B51B971B5B5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83980E-8663-4EF0-BD75-4265B7935AE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A0BE5-307F-4EFB-BECE-F186231CF2D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93079-DF25-4844-AC58-767F72AADAA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C9386-42EE-4A7E-B31B-8331463AB37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436249-3F4D-48DB-A288-B2ABE425C39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F05872FE-D324-4810-82D6-2046DB26E4E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EF110-F1D8-44B7-A457-166ED36D3D7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7CAFE-313B-4B0E-8477-6B76B8529AB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914400" y="277813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914400" y="1600200"/>
            <a:ext cx="3810000" cy="21891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876800" y="1600200"/>
            <a:ext cx="3810000" cy="21891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914400" y="3941763"/>
            <a:ext cx="3810000" cy="218916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876800" y="3941763"/>
            <a:ext cx="3810000" cy="218916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914400" y="6251575"/>
            <a:ext cx="19812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352800" y="6248400"/>
            <a:ext cx="29718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6781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5CE7278F-6B9B-4F56-B068-CAAFCB65493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7813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914400" y="1600200"/>
            <a:ext cx="38100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876800" y="1600200"/>
            <a:ext cx="3810000" cy="21891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876800" y="3941763"/>
            <a:ext cx="3810000" cy="218916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914400" y="6251575"/>
            <a:ext cx="19812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3352800" y="6248400"/>
            <a:ext cx="29718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6781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C4B95932-4033-4E99-A49D-365BFFB8A34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E7A253FE-9C6A-4F3B-A7FC-6C30B933E0B1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  <p:sldLayoutId id="2147483691" r:id="rId12"/>
    <p:sldLayoutId id="2147483692" r:id="rId13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785794"/>
            <a:ext cx="8305800" cy="528641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pPr algn="ctr"/>
            <a:r>
              <a:rPr lang="ru-RU" sz="6000" b="1" i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</a:rPr>
              <a:t/>
            </a:r>
            <a:br>
              <a:rPr lang="ru-RU" sz="6000" b="1" i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</a:rPr>
            </a:br>
            <a:r>
              <a:rPr lang="ru-RU" sz="6000" b="1" i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</a:rPr>
              <a:t/>
            </a:r>
            <a:br>
              <a:rPr lang="ru-RU" sz="6000" b="1" i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</a:rPr>
            </a:br>
            <a:r>
              <a:rPr lang="ru-RU" sz="6000" b="1" i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</a:rPr>
              <a:t/>
            </a:r>
            <a:br>
              <a:rPr lang="ru-RU" sz="6000" b="1" i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</a:rPr>
            </a:br>
            <a:r>
              <a:rPr lang="ru-RU" sz="6000" b="1" i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</a:rPr>
              <a:t/>
            </a:r>
            <a:br>
              <a:rPr lang="ru-RU" sz="6000" b="1" i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</a:rPr>
            </a:br>
            <a:r>
              <a:rPr lang="ru-RU" sz="6000" b="1" i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</a:rPr>
              <a:t/>
            </a:r>
            <a:br>
              <a:rPr lang="ru-RU" sz="6000" b="1" i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</a:rPr>
            </a:br>
            <a:r>
              <a:rPr lang="ru-RU" sz="6000" b="1" i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</a:rPr>
              <a:t/>
            </a:r>
            <a:br>
              <a:rPr lang="ru-RU" sz="6000" b="1" i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</a:rPr>
            </a:br>
            <a:r>
              <a:rPr lang="ru-RU" sz="6000" b="1" i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</a:rPr>
              <a:t/>
            </a:r>
            <a:br>
              <a:rPr lang="ru-RU" sz="6000" b="1" i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</a:rPr>
            </a:br>
            <a:r>
              <a:rPr lang="ru-RU" sz="6000" b="1" i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+mn-lt"/>
              </a:rPr>
              <a:t>Исаакиевский собор-</a:t>
            </a:r>
            <a:br>
              <a:rPr lang="ru-RU" sz="6000" b="1" i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+mn-lt"/>
              </a:rPr>
            </a:br>
            <a:r>
              <a:rPr lang="ru-RU" sz="6000" b="1" i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+mn-lt"/>
              </a:rPr>
              <a:t>архитектурная жемчужина</a:t>
            </a:r>
            <a:br>
              <a:rPr lang="ru-RU" sz="6000" b="1" i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+mn-lt"/>
              </a:rPr>
            </a:br>
            <a:r>
              <a:rPr lang="ru-RU" sz="6000" b="1" i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+mn-lt"/>
              </a:rPr>
              <a:t>«северной столицы»  </a:t>
            </a:r>
            <a:br>
              <a:rPr lang="ru-RU" sz="6000" b="1" i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+mn-lt"/>
              </a:rPr>
            </a:br>
            <a:endParaRPr lang="ru-RU" sz="6000" b="1" i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5" name="Rectangle 7"/>
          <p:cNvSpPr>
            <a:spLocks noGrp="1" noChangeArrowheads="1"/>
          </p:cNvSpPr>
          <p:nvPr>
            <p:ph type="title" sz="quarter" idx="4294967295"/>
          </p:nvPr>
        </p:nvSpPr>
        <p:spPr>
          <a:xfrm>
            <a:off x="1371600" y="277813"/>
            <a:ext cx="7772400" cy="865171"/>
          </a:xfrm>
        </p:spPr>
        <p:txBody>
          <a:bodyPr/>
          <a:lstStyle/>
          <a:p>
            <a:pPr algn="ctr"/>
            <a:r>
              <a:rPr lang="ru-RU" sz="4600" b="1" i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entury" pitchFamily="18" charset="0"/>
              </a:rPr>
              <a:t>Исаакиевский  собор.</a:t>
            </a:r>
          </a:p>
        </p:txBody>
      </p:sp>
      <p:pic>
        <p:nvPicPr>
          <p:cNvPr id="2061" name="Picture 13" descr="Изображение 247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2" cstate="email"/>
          <a:srcRect/>
          <a:stretch>
            <a:fillRect/>
          </a:stretch>
        </p:blipFill>
        <p:spPr>
          <a:xfrm>
            <a:off x="357158" y="1643050"/>
            <a:ext cx="4214813" cy="364333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058" name="Picture 10" descr="Изображение 209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3" cstate="email"/>
          <a:srcRect/>
          <a:stretch>
            <a:fillRect/>
          </a:stretch>
        </p:blipFill>
        <p:spPr>
          <a:xfrm>
            <a:off x="5143504" y="2928934"/>
            <a:ext cx="2571750" cy="361473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70" decel="100000"/>
                                        <p:tgtEl>
                                          <p:spTgt spid="206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770" decel="100000"/>
                                        <p:tgtEl>
                                          <p:spTgt spid="2061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061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7" dur="770" fill="hold"/>
                                        <p:tgtEl>
                                          <p:spTgt spid="20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0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9" dur="770" fill="hold"/>
                                        <p:tgtEl>
                                          <p:spTgt spid="20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0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5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70" decel="1000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770" decel="100000"/>
                                        <p:tgtEl>
                                          <p:spTgt spid="205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7" dur="77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9" dur="77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2"/>
          <p:cNvSpPr>
            <a:spLocks noGrp="1" noChangeArrowheads="1"/>
          </p:cNvSpPr>
          <p:nvPr>
            <p:ph type="title"/>
          </p:nvPr>
        </p:nvSpPr>
        <p:spPr>
          <a:xfrm>
            <a:off x="900113" y="260350"/>
            <a:ext cx="7772400" cy="882634"/>
          </a:xfrm>
        </p:spPr>
        <p:txBody>
          <a:bodyPr/>
          <a:lstStyle/>
          <a:p>
            <a:pPr algn="ctr"/>
            <a:r>
              <a:rPr lang="ru-RU" b="1" i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entury" pitchFamily="18" charset="0"/>
              </a:rPr>
              <a:t>Главный архитектор. </a:t>
            </a:r>
          </a:p>
        </p:txBody>
      </p:sp>
      <p:sp>
        <p:nvSpPr>
          <p:cNvPr id="135171" name="Rectangle 3"/>
          <p:cNvSpPr>
            <a:spLocks noGrp="1" noChangeArrowheads="1"/>
          </p:cNvSpPr>
          <p:nvPr>
            <p:ph idx="1"/>
          </p:nvPr>
        </p:nvSpPr>
        <p:spPr>
          <a:xfrm>
            <a:off x="827088" y="1557338"/>
            <a:ext cx="7772400" cy="4530725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ru-RU" b="1" u="sng" dirty="0">
                <a:solidFill>
                  <a:srgbClr val="000099"/>
                </a:solidFill>
              </a:rPr>
              <a:t>Огюст </a:t>
            </a:r>
            <a:r>
              <a:rPr lang="ru-RU" b="1" u="sng" dirty="0" err="1">
                <a:solidFill>
                  <a:srgbClr val="000099"/>
                </a:solidFill>
              </a:rPr>
              <a:t>Рикар</a:t>
            </a:r>
            <a:r>
              <a:rPr lang="ru-RU" b="1" u="sng" dirty="0">
                <a:solidFill>
                  <a:srgbClr val="000099"/>
                </a:solidFill>
              </a:rPr>
              <a:t> </a:t>
            </a:r>
            <a:endParaRPr lang="ru-RU" b="1" u="sng" dirty="0" smtClean="0">
              <a:solidFill>
                <a:srgbClr val="000099"/>
              </a:solidFill>
            </a:endParaRPr>
          </a:p>
          <a:p>
            <a:pPr>
              <a:buFont typeface="Wingdings" pitchFamily="2" charset="2"/>
              <a:buNone/>
            </a:pPr>
            <a:r>
              <a:rPr lang="ru-RU" b="1" u="sng" dirty="0" smtClean="0">
                <a:solidFill>
                  <a:srgbClr val="000099"/>
                </a:solidFill>
              </a:rPr>
              <a:t>де </a:t>
            </a:r>
            <a:r>
              <a:rPr lang="ru-RU" b="1" u="sng" dirty="0" err="1">
                <a:solidFill>
                  <a:srgbClr val="000099"/>
                </a:solidFill>
              </a:rPr>
              <a:t>Монферран</a:t>
            </a:r>
            <a:r>
              <a:rPr lang="ru-RU" b="1" u="sng" dirty="0">
                <a:solidFill>
                  <a:srgbClr val="000099"/>
                </a:solidFill>
              </a:rPr>
              <a:t> </a:t>
            </a:r>
            <a:endParaRPr lang="ru-RU" b="1" u="sng" dirty="0" smtClean="0">
              <a:solidFill>
                <a:srgbClr val="000099"/>
              </a:solidFill>
            </a:endParaRPr>
          </a:p>
          <a:p>
            <a:pPr>
              <a:buFont typeface="Wingdings" pitchFamily="2" charset="2"/>
              <a:buNone/>
            </a:pPr>
            <a:r>
              <a:rPr lang="ru-RU" b="1" u="sng" dirty="0" smtClean="0">
                <a:solidFill>
                  <a:srgbClr val="000099"/>
                </a:solidFill>
              </a:rPr>
              <a:t>(</a:t>
            </a:r>
            <a:r>
              <a:rPr lang="ru-RU" b="1" u="sng" dirty="0">
                <a:solidFill>
                  <a:srgbClr val="000099"/>
                </a:solidFill>
              </a:rPr>
              <a:t>1786-1858гг)</a:t>
            </a:r>
          </a:p>
          <a:p>
            <a:pPr>
              <a:buFont typeface="Wingdings" pitchFamily="2" charset="2"/>
              <a:buNone/>
            </a:pPr>
            <a:r>
              <a:rPr lang="ru-RU" b="1" dirty="0"/>
              <a:t>Выдающий зодчий </a:t>
            </a:r>
            <a:endParaRPr lang="ru-RU" b="1" dirty="0" smtClean="0"/>
          </a:p>
          <a:p>
            <a:pPr>
              <a:buFont typeface="Wingdings" pitchFamily="2" charset="2"/>
              <a:buNone/>
            </a:pPr>
            <a:r>
              <a:rPr lang="ru-RU" b="1" dirty="0" smtClean="0"/>
              <a:t>первой </a:t>
            </a:r>
            <a:r>
              <a:rPr lang="ru-RU" b="1" dirty="0"/>
              <a:t>половины </a:t>
            </a:r>
            <a:endParaRPr lang="ru-RU" b="1" dirty="0" smtClean="0"/>
          </a:p>
          <a:p>
            <a:pPr>
              <a:buFont typeface="Wingdings" pitchFamily="2" charset="2"/>
              <a:buNone/>
            </a:pPr>
            <a:r>
              <a:rPr lang="ru-RU" b="1" dirty="0" smtClean="0"/>
              <a:t>19 </a:t>
            </a:r>
            <a:r>
              <a:rPr lang="ru-RU" b="1" dirty="0"/>
              <a:t>века.</a:t>
            </a:r>
          </a:p>
          <a:p>
            <a:pPr>
              <a:buFont typeface="Wingdings" pitchFamily="2" charset="2"/>
              <a:buNone/>
            </a:pPr>
            <a:r>
              <a:rPr lang="ru-RU" b="1" dirty="0"/>
              <a:t>Француз по национальности, </a:t>
            </a:r>
            <a:endParaRPr lang="ru-RU" b="1" dirty="0" smtClean="0"/>
          </a:p>
          <a:p>
            <a:pPr>
              <a:buFont typeface="Wingdings" pitchFamily="2" charset="2"/>
              <a:buNone/>
            </a:pPr>
            <a:r>
              <a:rPr lang="ru-RU" b="1" dirty="0" err="1" smtClean="0"/>
              <a:t>Монферран</a:t>
            </a:r>
            <a:r>
              <a:rPr lang="ru-RU" b="1" dirty="0" smtClean="0"/>
              <a:t> </a:t>
            </a:r>
            <a:r>
              <a:rPr lang="ru-RU" b="1" dirty="0"/>
              <a:t>провел </a:t>
            </a:r>
            <a:endParaRPr lang="ru-RU" b="1" dirty="0" smtClean="0"/>
          </a:p>
          <a:p>
            <a:pPr>
              <a:buFont typeface="Wingdings" pitchFamily="2" charset="2"/>
              <a:buNone/>
            </a:pPr>
            <a:r>
              <a:rPr lang="ru-RU" b="1" dirty="0" smtClean="0"/>
              <a:t>в </a:t>
            </a:r>
            <a:r>
              <a:rPr lang="ru-RU" b="1" dirty="0"/>
              <a:t>России 42 года.</a:t>
            </a:r>
          </a:p>
        </p:txBody>
      </p:sp>
      <p:pic>
        <p:nvPicPr>
          <p:cNvPr id="135172" name="Picture 4" descr="Изображение 213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5619747" y="1500174"/>
            <a:ext cx="3524253" cy="464342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5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" dur="500"/>
                                        <p:tgtEl>
                                          <p:spTgt spid="135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" dur="500"/>
                                        <p:tgtEl>
                                          <p:spTgt spid="135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135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5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5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5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35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5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5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35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5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35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35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35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35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35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5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35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35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35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35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000"/>
                            </p:stCondLst>
                            <p:childTnLst>
                              <p:par>
                                <p:cTn id="51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3" dur="2000"/>
                                        <p:tgtEl>
                                          <p:spTgt spid="135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517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53" name="Rectangle 9"/>
          <p:cNvSpPr>
            <a:spLocks noGrp="1" noChangeArrowheads="1"/>
          </p:cNvSpPr>
          <p:nvPr>
            <p:ph type="title"/>
          </p:nvPr>
        </p:nvSpPr>
        <p:spPr>
          <a:xfrm>
            <a:off x="900113" y="214291"/>
            <a:ext cx="7772400" cy="785818"/>
          </a:xfrm>
        </p:spPr>
        <p:txBody>
          <a:bodyPr>
            <a:normAutofit/>
          </a:bodyPr>
          <a:lstStyle/>
          <a:p>
            <a:pPr algn="ctr"/>
            <a:r>
              <a:rPr lang="ru-RU" sz="4600" b="1" i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entury" pitchFamily="18" charset="0"/>
              </a:rPr>
              <a:t>История  </a:t>
            </a:r>
            <a:r>
              <a:rPr lang="ru-RU" sz="4600" b="1" i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entury" pitchFamily="18" charset="0"/>
              </a:rPr>
              <a:t>строительства.</a:t>
            </a:r>
            <a:endParaRPr lang="ru-RU" sz="4600" b="1" i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Century" pitchFamily="18" charset="0"/>
            </a:endParaRPr>
          </a:p>
        </p:txBody>
      </p:sp>
      <p:sp>
        <p:nvSpPr>
          <p:cNvPr id="31749" name="Rectangle 5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2000" dirty="0"/>
              <a:t>1)На адмиралтейском лугу построили деревянную церковь. (1710 г.)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2000" dirty="0"/>
              <a:t>2)В 1717 году закладывается  вторая Исаакиевская церковь.(фотографий не сохранилось)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2000" dirty="0"/>
              <a:t>3)В 1761году проектирование и строительство собора было поручено С.И.Чевакинскому.(1768г.)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2000" dirty="0"/>
              <a:t>4)В 1816 году </a:t>
            </a:r>
            <a:r>
              <a:rPr lang="ru-RU" sz="2000" dirty="0" err="1"/>
              <a:t>Монферрану</a:t>
            </a:r>
            <a:r>
              <a:rPr lang="ru-RU" sz="2000" dirty="0"/>
              <a:t> поручалась подготовка проекта перестройки собора. (1818-1858гг.)</a:t>
            </a:r>
          </a:p>
        </p:txBody>
      </p:sp>
      <p:pic>
        <p:nvPicPr>
          <p:cNvPr id="31751" name="Picture 7" descr="Изображение 224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email"/>
          <a:srcRect/>
          <a:stretch>
            <a:fillRect/>
          </a:stretch>
        </p:blipFill>
        <p:spPr>
          <a:xfrm>
            <a:off x="4643438" y="1628775"/>
            <a:ext cx="3381375" cy="27654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1752" name="Picture 8" descr="Изображение 225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 cstate="email"/>
          <a:srcRect/>
          <a:stretch>
            <a:fillRect/>
          </a:stretch>
        </p:blipFill>
        <p:spPr>
          <a:xfrm>
            <a:off x="5256213" y="2708275"/>
            <a:ext cx="3887787" cy="298926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1755" name="Picture 11" descr="Изображение 244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4643438" y="3644900"/>
            <a:ext cx="3960812" cy="29527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1000"/>
                                        <p:tgtEl>
                                          <p:spTgt spid="317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4" presetClass="entr" presetSubtype="0" accel="10000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17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17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17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17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17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1" presetClass="entr" presetSubtype="0" fill="hold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17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17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17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17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54" presetClass="entr" presetSubtype="0" accel="10000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17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17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17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17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17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9000"/>
                            </p:stCondLst>
                            <p:childTnLst>
                              <p:par>
                                <p:cTn id="31" presetID="54" presetClass="entr" presetSubtype="0" accel="10000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17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17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17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17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17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3" presetClass="entr" presetSubtype="16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17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17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0"/>
                            </p:stCondLst>
                            <p:childTnLst>
                              <p:par>
                                <p:cTn id="43" presetID="54" presetClass="entr" presetSubtype="0" accel="10000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174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174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174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174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174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31" presetClass="entr" presetSubtype="0" fill="hold" nodeType="withEffect">
                                  <p:stCondLst>
                                    <p:cond delay="50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17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17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17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317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5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785786" y="357166"/>
            <a:ext cx="7772400" cy="857256"/>
          </a:xfrm>
        </p:spPr>
        <p:txBody>
          <a:bodyPr/>
          <a:lstStyle/>
          <a:p>
            <a:pPr algn="ctr"/>
            <a:r>
              <a:rPr lang="ru-RU" sz="4600" b="1" i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entury" pitchFamily="18" charset="0"/>
              </a:rPr>
              <a:t>Этапы  строительства.</a:t>
            </a:r>
          </a:p>
        </p:txBody>
      </p:sp>
      <p:sp>
        <p:nvSpPr>
          <p:cNvPr id="40965" name="Rectangle 5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ru-RU" sz="2400"/>
              <a:t>1)Строительство фундамента.</a:t>
            </a:r>
          </a:p>
          <a:p>
            <a:pPr>
              <a:buFont typeface="Wingdings" pitchFamily="2" charset="2"/>
              <a:buNone/>
            </a:pPr>
            <a:endParaRPr lang="ru-RU" sz="2400"/>
          </a:p>
          <a:p>
            <a:pPr>
              <a:buFont typeface="Wingdings" pitchFamily="2" charset="2"/>
              <a:buNone/>
            </a:pPr>
            <a:r>
              <a:rPr lang="ru-RU" sz="2400"/>
              <a:t>2)Вырубка гранитных монолитов для колонн.</a:t>
            </a:r>
          </a:p>
          <a:p>
            <a:pPr>
              <a:buFont typeface="Wingdings" pitchFamily="2" charset="2"/>
              <a:buNone/>
            </a:pPr>
            <a:endParaRPr lang="ru-RU" sz="2400"/>
          </a:p>
          <a:p>
            <a:pPr>
              <a:buFont typeface="Wingdings" pitchFamily="2" charset="2"/>
              <a:buNone/>
            </a:pPr>
            <a:r>
              <a:rPr lang="ru-RU" sz="2400"/>
              <a:t>3)Доставка гранитных блоков на стройку для окончательной обработки и полировки.</a:t>
            </a:r>
          </a:p>
          <a:p>
            <a:pPr>
              <a:buFont typeface="Wingdings" pitchFamily="2" charset="2"/>
              <a:buNone/>
            </a:pPr>
            <a:endParaRPr lang="ru-RU" sz="2400"/>
          </a:p>
          <a:p>
            <a:pPr>
              <a:buFont typeface="Wingdings" pitchFamily="2" charset="2"/>
              <a:buNone/>
            </a:pPr>
            <a:r>
              <a:rPr lang="ru-RU" sz="2400"/>
              <a:t>4)Установка колонн.</a:t>
            </a:r>
          </a:p>
          <a:p>
            <a:pPr>
              <a:buFont typeface="Wingdings" pitchFamily="2" charset="2"/>
              <a:buNone/>
            </a:pPr>
            <a:endParaRPr lang="ru-RU" sz="2400"/>
          </a:p>
          <a:p>
            <a:pPr>
              <a:buFont typeface="Wingdings" pitchFamily="2" charset="2"/>
              <a:buNone/>
            </a:pPr>
            <a:r>
              <a:rPr lang="ru-RU" sz="2400"/>
              <a:t>5)Возведение стен и опорных пилонов.</a:t>
            </a:r>
          </a:p>
          <a:p>
            <a:endParaRPr lang="ru-RU" sz="24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409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09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09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09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09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09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09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09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09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096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096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096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096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500"/>
                            </p:stCondLst>
                            <p:childTnLst>
                              <p:par>
                                <p:cTn id="3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096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096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096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096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500"/>
                            </p:stCondLst>
                            <p:childTnLst>
                              <p:par>
                                <p:cTn id="37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096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096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096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096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2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28604"/>
            <a:ext cx="8229600" cy="1000132"/>
          </a:xfrm>
        </p:spPr>
        <p:txBody>
          <a:bodyPr/>
          <a:lstStyle/>
          <a:p>
            <a:pPr algn="ctr"/>
            <a:r>
              <a:rPr lang="ru-RU" sz="4600" b="1" i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entury" pitchFamily="18" charset="0"/>
              </a:rPr>
              <a:t>Этапы  строительства.</a:t>
            </a:r>
          </a:p>
        </p:txBody>
      </p:sp>
      <p:sp>
        <p:nvSpPr>
          <p:cNvPr id="5837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2000"/>
              <a:t>6)Сооружение перекрытий.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ru-RU" sz="2000"/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2000"/>
              <a:t>7)Возведения купола.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ru-RU" sz="2000"/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2000"/>
              <a:t>8)Золочение главного купола, куполов колоколен и крестов.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ru-RU" sz="2000"/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2000"/>
              <a:t>9)Все колокола собора были отлиты под руководством известного валдайского мастера И.М.Стуколкина.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ru-RU" sz="2000"/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2000"/>
              <a:t>10)Установка колоколов.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ru-RU" sz="2000"/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2000"/>
              <a:t>11)Установка отопительной системы.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83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83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83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83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83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83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83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83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83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83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83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83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83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83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83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83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83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83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83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583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0"/>
                            </p:stCondLst>
                            <p:childTnLst>
                              <p:par>
                                <p:cTn id="4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83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83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83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583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>
          <a:xfrm>
            <a:off x="971550" y="260350"/>
            <a:ext cx="77724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i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entury" pitchFamily="18" charset="0"/>
              </a:rPr>
              <a:t>Особая роль колоколов </a:t>
            </a:r>
            <a:br>
              <a:rPr lang="ru-RU" b="1" i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entury" pitchFamily="18" charset="0"/>
              </a:rPr>
            </a:br>
            <a:r>
              <a:rPr lang="ru-RU" b="1" i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entury" pitchFamily="18" charset="0"/>
              </a:rPr>
              <a:t>Исаакиевского собора.</a:t>
            </a:r>
          </a:p>
        </p:txBody>
      </p:sp>
      <p:sp>
        <p:nvSpPr>
          <p:cNvPr id="6144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ru-RU" sz="2400" dirty="0"/>
              <a:t>    Особую  роль  играли  колокола  Исаакиевского  собора  в  дни  празднования  Пасхи.  К  пасхальной  заутрене  к  церквам  стекались  огромные  массы  народа.  После  трех  выстрелов  из  пушек  Петропавловской  крепости – в  одиннадцать  часов,  в  половине  двенадцатого  и  в  двенадцать – раздавался  первый  удар  главного  колокола  Исаакиевского  собора.  По  этому  сигналу  столица  оглашалась  звоном  колоколов  всех  церквей  и  освещалась  огнями  торжественной  иллюминации.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1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1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1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4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6" name="Picture 6" descr="Изображение 244"/>
          <p:cNvPicPr>
            <a:picLocks noChangeAspect="1" noChangeArrowheads="1"/>
          </p:cNvPicPr>
          <p:nvPr/>
        </p:nvPicPr>
        <p:blipFill>
          <a:blip r:embed="rId2" cstate="email">
            <a:lum bright="2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>
          <a:xfrm>
            <a:off x="428596" y="785794"/>
            <a:ext cx="8229600" cy="785810"/>
          </a:xfrm>
        </p:spPr>
        <p:txBody>
          <a:bodyPr>
            <a:noAutofit/>
          </a:bodyPr>
          <a:lstStyle/>
          <a:p>
            <a:pPr algn="ctr"/>
            <a:r>
              <a:rPr lang="ru-RU" sz="4000" b="1" i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entury" pitchFamily="18" charset="0"/>
              </a:rPr>
              <a:t>Уникальный памятник архитектуры.</a:t>
            </a:r>
          </a:p>
        </p:txBody>
      </p:sp>
      <p:sp>
        <p:nvSpPr>
          <p:cNvPr id="6656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ru-RU" dirty="0"/>
              <a:t>    </a:t>
            </a:r>
            <a:r>
              <a:rPr lang="ru-RU" b="1" dirty="0">
                <a:solidFill>
                  <a:srgbClr val="000099"/>
                </a:solidFill>
              </a:rPr>
              <a:t>Исаакиевский собор последнее крупное сооружение, построенное в стиле русского классицизма, – уже несет в себе некоторые элементы эклектики. Сорокалетие, охватившее его строительство (1818-1858), является эпохой в развитии русской архитектуры.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66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1" dur="1" fill="hold"/>
                                        <p:tgtEl>
                                          <p:spTgt spid="66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56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63" name="Picture 11" descr="Изображение 209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428596" y="0"/>
            <a:ext cx="8286808" cy="6858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4760" name="Rectangle 8"/>
          <p:cNvSpPr>
            <a:spLocks noGrp="1" noChangeArrowheads="1"/>
          </p:cNvSpPr>
          <p:nvPr>
            <p:ph type="title"/>
          </p:nvPr>
        </p:nvSpPr>
        <p:spPr>
          <a:xfrm>
            <a:off x="900113" y="188913"/>
            <a:ext cx="7775575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i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itchFamily="18" charset="0"/>
              </a:rPr>
              <a:t>Исаакиевский собор – один из лучших кафедральных соборов Европы.</a:t>
            </a:r>
          </a:p>
        </p:txBody>
      </p:sp>
      <p:sp>
        <p:nvSpPr>
          <p:cNvPr id="74761" name="Rectangle 9"/>
          <p:cNvSpPr>
            <a:spLocks noGrp="1" noChangeArrowheads="1"/>
          </p:cNvSpPr>
          <p:nvPr>
            <p:ph idx="1"/>
          </p:nvPr>
        </p:nvSpPr>
        <p:spPr>
          <a:xfrm>
            <a:off x="684213" y="2327275"/>
            <a:ext cx="7772400" cy="4530725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ru-RU"/>
              <a:t>   </a:t>
            </a:r>
          </a:p>
          <a:p>
            <a:pPr>
              <a:buFont typeface="Wingdings" pitchFamily="2" charset="2"/>
              <a:buNone/>
            </a:pPr>
            <a:endParaRPr lang="ru-RU"/>
          </a:p>
          <a:p>
            <a:pPr>
              <a:buFont typeface="Wingdings" pitchFamily="2" charset="2"/>
              <a:buNone/>
            </a:pPr>
            <a:endParaRPr lang="ru-RU"/>
          </a:p>
          <a:p>
            <a:pPr>
              <a:buFont typeface="Wingdings" pitchFamily="2" charset="2"/>
              <a:buNone/>
            </a:pPr>
            <a:r>
              <a:rPr lang="ru-RU"/>
              <a:t>   </a:t>
            </a:r>
            <a:endParaRPr lang="ru-RU" b="1">
              <a:solidFill>
                <a:srgbClr val="CCFF6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747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47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1000"/>
                                        <p:tgtEl>
                                          <p:spTgt spid="747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76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5" name="Picture 5" descr="Изображение 21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85720" y="0"/>
            <a:ext cx="8572560" cy="6858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>
          <a:xfrm>
            <a:off x="857224" y="357166"/>
            <a:ext cx="7772400" cy="688994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entury" pitchFamily="18" charset="0"/>
              </a:rPr>
              <a:t>Художественное убранство.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16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16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16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716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68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title"/>
          </p:nvPr>
        </p:nvSpPr>
        <p:spPr>
          <a:xfrm>
            <a:off x="500034" y="214290"/>
            <a:ext cx="8229600" cy="642942"/>
          </a:xfrm>
        </p:spPr>
        <p:txBody>
          <a:bodyPr>
            <a:normAutofit fontScale="90000"/>
          </a:bodyPr>
          <a:lstStyle/>
          <a:p>
            <a:r>
              <a:rPr lang="ru-RU" dirty="0"/>
              <a:t>                      </a:t>
            </a:r>
            <a:r>
              <a:rPr lang="ru-RU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entury" pitchFamily="18" charset="0"/>
              </a:rPr>
              <a:t>Купол.</a:t>
            </a:r>
          </a:p>
        </p:txBody>
      </p:sp>
      <p:pic>
        <p:nvPicPr>
          <p:cNvPr id="80900" name="Picture 4" descr="Изображение 221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/>
          <a:srcRect/>
          <a:stretch>
            <a:fillRect/>
          </a:stretch>
        </p:blipFill>
        <p:spPr>
          <a:xfrm>
            <a:off x="785786" y="857232"/>
            <a:ext cx="7786742" cy="55721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808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809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809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89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ChangeArrowheads="1"/>
          </p:cNvSpPr>
          <p:nvPr>
            <p:ph type="title"/>
          </p:nvPr>
        </p:nvSpPr>
        <p:spPr>
          <a:xfrm>
            <a:off x="500034" y="357166"/>
            <a:ext cx="8229600" cy="704104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i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entury" pitchFamily="18" charset="0"/>
              </a:rPr>
              <a:t>Иконостас главного алтаря.</a:t>
            </a:r>
          </a:p>
        </p:txBody>
      </p:sp>
      <p:pic>
        <p:nvPicPr>
          <p:cNvPr id="79881" name="Picture 9" descr="Изображение 236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/>
          <a:srcRect/>
          <a:stretch>
            <a:fillRect/>
          </a:stretch>
        </p:blipFill>
        <p:spPr>
          <a:xfrm>
            <a:off x="785786" y="1500174"/>
            <a:ext cx="7358114" cy="514353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9882" name="Picture 10" descr="Изображение 235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714349" y="1500174"/>
            <a:ext cx="7500990" cy="521497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98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98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98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98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900" decel="100000" fill="hold"/>
                                        <p:tgtEl>
                                          <p:spTgt spid="798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98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7" presetClass="exit" presetSubtype="4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1000"/>
                                        <p:tgtEl>
                                          <p:spTgt spid="798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/>
                                        <p:tgtEl>
                                          <p:spTgt spid="798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9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7500"/>
                            </p:stCondLst>
                            <p:childTnLst>
                              <p:par>
                                <p:cTn id="22" presetID="4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"/>
                                        <p:tgtEl>
                                          <p:spTgt spid="798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400" fill="hold"/>
                                        <p:tgtEl>
                                          <p:spTgt spid="798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400" fill="hold"/>
                                        <p:tgtEl>
                                          <p:spTgt spid="798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98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98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87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ChangeArrowheads="1"/>
          </p:cNvSpPr>
          <p:nvPr>
            <p:ph type="title"/>
          </p:nvPr>
        </p:nvSpPr>
        <p:spPr>
          <a:xfrm>
            <a:off x="428596" y="285728"/>
            <a:ext cx="3851275" cy="1143000"/>
          </a:xfrm>
        </p:spPr>
        <p:txBody>
          <a:bodyPr>
            <a:normAutofit fontScale="90000"/>
          </a:bodyPr>
          <a:lstStyle/>
          <a:p>
            <a:r>
              <a:rPr lang="ru-RU" b="1" i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entury" pitchFamily="18" charset="0"/>
              </a:rPr>
              <a:t>Апостол Петр.</a:t>
            </a:r>
          </a:p>
        </p:txBody>
      </p:sp>
      <p:pic>
        <p:nvPicPr>
          <p:cNvPr id="141317" name="Picture 5" descr="Изображение 215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/>
          <a:srcRect/>
          <a:stretch>
            <a:fillRect/>
          </a:stretch>
        </p:blipFill>
        <p:spPr>
          <a:xfrm>
            <a:off x="4286248" y="0"/>
            <a:ext cx="4217982" cy="614364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41315" name="Picture 3" descr="Изображение 217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071934" y="0"/>
            <a:ext cx="4935535" cy="635795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41316" name="Rectangle 4"/>
          <p:cNvSpPr>
            <a:spLocks noChangeArrowheads="1"/>
          </p:cNvSpPr>
          <p:nvPr/>
        </p:nvSpPr>
        <p:spPr bwMode="auto">
          <a:xfrm>
            <a:off x="571472" y="285728"/>
            <a:ext cx="4140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ru-RU" sz="3800" b="1" i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entury" pitchFamily="18" charset="0"/>
              </a:rPr>
              <a:t>Святая Екатерина.</a:t>
            </a:r>
          </a:p>
        </p:txBody>
      </p:sp>
      <p:pic>
        <p:nvPicPr>
          <p:cNvPr id="141318" name="Picture 6" descr="Изображение 218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4429124" y="0"/>
            <a:ext cx="4714876" cy="642939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41319" name="Rectangle 7"/>
          <p:cNvSpPr>
            <a:spLocks noChangeArrowheads="1"/>
          </p:cNvSpPr>
          <p:nvPr/>
        </p:nvSpPr>
        <p:spPr bwMode="auto">
          <a:xfrm rot="10800000" flipV="1">
            <a:off x="285720" y="214290"/>
            <a:ext cx="4067175" cy="20576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ru-RU" sz="3800" b="1" i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entury" pitchFamily="18" charset="0"/>
              </a:rPr>
              <a:t>Святой Николай </a:t>
            </a:r>
            <a:r>
              <a:rPr lang="ru-RU" sz="3800" b="1" i="1" dirty="0" err="1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entury" pitchFamily="18" charset="0"/>
              </a:rPr>
              <a:t>Мирликийский</a:t>
            </a:r>
            <a:r>
              <a:rPr lang="ru-RU" sz="3800" b="1" i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entury" pitchFamily="18" charset="0"/>
              </a:rPr>
              <a:t>.</a:t>
            </a:r>
            <a:endParaRPr lang="ru-RU" sz="3800" i="1" dirty="0">
              <a:solidFill>
                <a:srgbClr val="33CC33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entury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1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1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41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2" presetClass="exit" presetSubtype="0" fill="hold" grpId="1" nodeType="afterEffect">
                                  <p:stCondLst>
                                    <p:cond delay="5000"/>
                                  </p:stCondLst>
                                  <p:childTnLst>
                                    <p:animScale>
                                      <p:cBhvr>
                                        <p:cTn id="15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14"/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16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17" dur="1000"/>
                                        <p:tgtEl>
                                          <p:spTgt spid="1413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1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52" presetClass="exit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Scale>
                                      <p:cBhvr>
                                        <p:cTn id="20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15"/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21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22" dur="1000"/>
                                        <p:tgtEl>
                                          <p:spTgt spid="1413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1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000"/>
                            </p:stCondLst>
                            <p:childTnLst>
                              <p:par>
                                <p:cTn id="2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413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13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900" decel="100000" fill="hold"/>
                                        <p:tgtEl>
                                          <p:spTgt spid="1413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13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8000"/>
                            </p:stCondLst>
                            <p:childTnLst>
                              <p:par>
                                <p:cTn id="32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500"/>
                                        <p:tgtEl>
                                          <p:spTgt spid="141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8500"/>
                            </p:stCondLst>
                            <p:childTnLst>
                              <p:par>
                                <p:cTn id="36" presetID="52" presetClass="exit" presetSubtype="0" fill="hold" grpId="1" nodeType="afterEffect">
                                  <p:stCondLst>
                                    <p:cond delay="5000"/>
                                  </p:stCondLst>
                                  <p:childTnLst>
                                    <p:animScale>
                                      <p:cBhvr>
                                        <p:cTn id="37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16"/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38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39" dur="1000"/>
                                        <p:tgtEl>
                                          <p:spTgt spid="1413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1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52" presetClass="exit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Scale>
                                      <p:cBhvr>
                                        <p:cTn id="42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17"/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43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44" dur="1000"/>
                                        <p:tgtEl>
                                          <p:spTgt spid="1413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1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4500"/>
                            </p:stCondLst>
                            <p:childTnLst>
                              <p:par>
                                <p:cTn id="47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413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13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1" dur="1000"/>
                                        <p:tgtEl>
                                          <p:spTgt spid="141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5500"/>
                            </p:stCondLst>
                            <p:childTnLst>
                              <p:par>
                                <p:cTn id="53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5" dur="500"/>
                                        <p:tgtEl>
                                          <p:spTgt spid="141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1314" grpId="0"/>
      <p:bldP spid="141314" grpId="1"/>
      <p:bldP spid="141316" grpId="0"/>
      <p:bldP spid="141316" grpId="1"/>
      <p:bldP spid="14131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8" name="Picture 4" descr="Изображение 219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4857752" y="214290"/>
            <a:ext cx="3500462" cy="648337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82949" name="Rectangle 5"/>
          <p:cNvSpPr>
            <a:spLocks noGrp="1" noChangeArrowheads="1"/>
          </p:cNvSpPr>
          <p:nvPr>
            <p:ph type="title"/>
          </p:nvPr>
        </p:nvSpPr>
        <p:spPr>
          <a:xfrm>
            <a:off x="642910" y="1428736"/>
            <a:ext cx="2628896" cy="2225673"/>
          </a:xfrm>
          <a:noFill/>
          <a:ln/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entury" pitchFamily="18" charset="0"/>
              </a:rPr>
              <a:t>Витраж</a:t>
            </a:r>
            <a:r>
              <a:rPr lang="ru-RU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/>
            </a:r>
            <a:br>
              <a:rPr lang="ru-RU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</a:br>
            <a:r>
              <a:rPr lang="ru-RU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 </a:t>
            </a:r>
            <a:r>
              <a:rPr lang="ru-RU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entury" pitchFamily="18" charset="0"/>
              </a:rPr>
              <a:t>главного</a:t>
            </a:r>
            <a:r>
              <a:rPr lang="ru-RU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 </a:t>
            </a:r>
            <a:br>
              <a:rPr lang="ru-RU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</a:br>
            <a:r>
              <a:rPr lang="ru-RU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entury" pitchFamily="18" charset="0"/>
              </a:rPr>
              <a:t>алтаря</a:t>
            </a:r>
            <a:r>
              <a:rPr lang="ru-RU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829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" dur="2000"/>
                                        <p:tgtEl>
                                          <p:spTgt spid="829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949" grpId="1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>
          <a:xfrm>
            <a:off x="500034" y="142852"/>
            <a:ext cx="8229600" cy="785818"/>
          </a:xfrm>
        </p:spPr>
        <p:txBody>
          <a:bodyPr/>
          <a:lstStyle/>
          <a:p>
            <a:pPr algn="ctr"/>
            <a:r>
              <a:rPr lang="ru-RU" sz="3800" b="1" i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entury" pitchFamily="18" charset="0"/>
              </a:rPr>
              <a:t>Царские врата главного алтаря.</a:t>
            </a:r>
          </a:p>
        </p:txBody>
      </p:sp>
      <p:pic>
        <p:nvPicPr>
          <p:cNvPr id="83972" name="Picture 4" descr="Изображение 220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928794" y="1071546"/>
            <a:ext cx="5286412" cy="558958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39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1" dur="2000"/>
                                        <p:tgtEl>
                                          <p:spTgt spid="839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97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6" name="Rectangle 4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ru-RU"/>
              <a:t>   </a:t>
            </a:r>
            <a:endParaRPr lang="ru-RU">
              <a:solidFill>
                <a:srgbClr val="009900"/>
              </a:solidFill>
            </a:endParaRPr>
          </a:p>
        </p:txBody>
      </p:sp>
      <p:pic>
        <p:nvPicPr>
          <p:cNvPr id="95237" name="Picture 5" descr="Изображение 21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500166" y="1142984"/>
            <a:ext cx="6215106" cy="55721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2428860" y="214290"/>
            <a:ext cx="4471990" cy="918418"/>
          </a:xfrm>
        </p:spPr>
        <p:txBody>
          <a:bodyPr>
            <a:normAutofit/>
          </a:bodyPr>
          <a:lstStyle/>
          <a:p>
            <a:pPr algn="ctr"/>
            <a:r>
              <a:rPr lang="ru-RU" sz="5400" b="1" i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entury" pitchFamily="18" charset="0"/>
              </a:rPr>
              <a:t>Пол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2000"/>
                                        <p:tgtEl>
                                          <p:spTgt spid="95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title"/>
          </p:nvPr>
        </p:nvSpPr>
        <p:spPr>
          <a:xfrm>
            <a:off x="827088" y="0"/>
            <a:ext cx="7816878" cy="1571612"/>
          </a:xfrm>
        </p:spPr>
        <p:txBody>
          <a:bodyPr>
            <a:normAutofit/>
          </a:bodyPr>
          <a:lstStyle/>
          <a:p>
            <a:pPr algn="ctr"/>
            <a:r>
              <a:rPr lang="ru-RU" sz="3800" b="1" i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entury" pitchFamily="18" charset="0"/>
              </a:rPr>
              <a:t>Строители и создатели художественного убранства.</a:t>
            </a:r>
          </a:p>
        </p:txBody>
      </p:sp>
      <p:sp>
        <p:nvSpPr>
          <p:cNvPr id="99331" name="Rectangle 3"/>
          <p:cNvSpPr>
            <a:spLocks noGrp="1" noChangeArrowheads="1"/>
          </p:cNvSpPr>
          <p:nvPr>
            <p:ph idx="1"/>
          </p:nvPr>
        </p:nvSpPr>
        <p:spPr>
          <a:xfrm>
            <a:off x="827088" y="1484313"/>
            <a:ext cx="7772400" cy="4530725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ru-RU" dirty="0">
                <a:solidFill>
                  <a:srgbClr val="C00000"/>
                </a:solidFill>
              </a:rPr>
              <a:t>  </a:t>
            </a:r>
            <a:endParaRPr lang="ru-RU" dirty="0" smtClean="0">
              <a:solidFill>
                <a:srgbClr val="C00000"/>
              </a:solidFill>
            </a:endParaRPr>
          </a:p>
          <a:p>
            <a:pPr algn="ctr">
              <a:buFont typeface="Wingdings" pitchFamily="2" charset="2"/>
              <a:buNone/>
            </a:pPr>
            <a:r>
              <a:rPr lang="ru-RU" dirty="0" smtClean="0">
                <a:solidFill>
                  <a:srgbClr val="C00000"/>
                </a:solidFill>
              </a:rPr>
              <a:t>    </a:t>
            </a:r>
            <a:r>
              <a:rPr lang="ru-RU" b="1" i="1" dirty="0" smtClean="0">
                <a:solidFill>
                  <a:schemeClr val="bg2">
                    <a:lumMod val="75000"/>
                  </a:schemeClr>
                </a:solidFill>
              </a:rPr>
              <a:t>На </a:t>
            </a:r>
            <a:r>
              <a:rPr lang="ru-RU" b="1" i="1" dirty="0">
                <a:solidFill>
                  <a:schemeClr val="bg2">
                    <a:lumMod val="75000"/>
                  </a:schemeClr>
                </a:solidFill>
              </a:rPr>
              <a:t>протяжении сорока лет в разное время более 400 тысяч человек участвовали в гигантской стройке: плотники, каменотесы, тысячи талантливых умельцев, со всех концов России стекавшихся в Петербург на заработки.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99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800" decel="100000"/>
                                        <p:tgtEl>
                                          <p:spTgt spid="993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800" decel="100000" fill="hold"/>
                                        <p:tgtEl>
                                          <p:spTgt spid="993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800" decel="100000" fill="hold"/>
                                        <p:tgtEl>
                                          <p:spTgt spid="993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800" decel="100000" fill="hold"/>
                                        <p:tgtEl>
                                          <p:spTgt spid="993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93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93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33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7" name="Rectangle 5"/>
          <p:cNvSpPr>
            <a:spLocks noGrp="1" noChangeArrowheads="1"/>
          </p:cNvSpPr>
          <p:nvPr>
            <p:ph type="title"/>
          </p:nvPr>
        </p:nvSpPr>
        <p:spPr>
          <a:xfrm>
            <a:off x="500034" y="285728"/>
            <a:ext cx="8229600" cy="846980"/>
          </a:xfrm>
          <a:noFill/>
          <a:ln/>
        </p:spPr>
        <p:txBody>
          <a:bodyPr/>
          <a:lstStyle/>
          <a:p>
            <a:pPr algn="ctr"/>
            <a:r>
              <a:rPr lang="ru-RU" sz="3800" b="1" i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entury" pitchFamily="18" charset="0"/>
              </a:rPr>
              <a:t>Трудности при строительстве.</a:t>
            </a:r>
          </a:p>
        </p:txBody>
      </p:sp>
      <p:sp>
        <p:nvSpPr>
          <p:cNvPr id="10035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rgbClr val="008000"/>
              </a:buClr>
            </a:pPr>
            <a:r>
              <a:rPr lang="ru-RU" sz="2400" dirty="0"/>
              <a:t>   </a:t>
            </a:r>
            <a:r>
              <a:rPr lang="ru-RU" sz="2400" i="1" dirty="0">
                <a:solidFill>
                  <a:schemeClr val="tx2"/>
                </a:solidFill>
              </a:rPr>
              <a:t>Рабочий день, начинался в 4 утра, продолжался до наступления темноты. Осенью он несколько сокращался, зато летом, за счет белых ночей, увеличивался до 16-18 часов.</a:t>
            </a:r>
          </a:p>
          <a:p>
            <a:pPr>
              <a:buClr>
                <a:srgbClr val="008000"/>
              </a:buClr>
            </a:pPr>
            <a:r>
              <a:rPr lang="ru-RU" sz="2400" i="1" dirty="0"/>
              <a:t>    </a:t>
            </a:r>
            <a:r>
              <a:rPr lang="ru-RU" sz="2400" i="1" dirty="0">
                <a:solidFill>
                  <a:schemeClr val="tx2"/>
                </a:solidFill>
              </a:rPr>
              <a:t>Рабочие плохо питались, испытывали недостаток в одежде и обуви. </a:t>
            </a:r>
          </a:p>
          <a:p>
            <a:pPr>
              <a:buClr>
                <a:srgbClr val="008000"/>
              </a:buClr>
            </a:pPr>
            <a:r>
              <a:rPr lang="ru-RU" sz="2400" i="1" dirty="0"/>
              <a:t>  </a:t>
            </a:r>
            <a:r>
              <a:rPr lang="ru-RU" sz="2400" i="1" dirty="0">
                <a:solidFill>
                  <a:schemeClr val="tx2"/>
                </a:solidFill>
              </a:rPr>
              <a:t> Нелегко приходилось строителям. Частыми были несчастные  случаи. </a:t>
            </a:r>
          </a:p>
          <a:p>
            <a:pPr>
              <a:buClr>
                <a:srgbClr val="008000"/>
              </a:buClr>
            </a:pPr>
            <a:r>
              <a:rPr lang="ru-RU" sz="2400" i="1" dirty="0">
                <a:solidFill>
                  <a:schemeClr val="tx2"/>
                </a:solidFill>
              </a:rPr>
              <a:t>   Самой  вредной для здоровья работой было золочение купола.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1000"/>
                                        <p:tgtEl>
                                          <p:spTgt spid="100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3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800" decel="100000"/>
                                        <p:tgtEl>
                                          <p:spTgt spid="1003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800" decel="100000" fill="hold"/>
                                        <p:tgtEl>
                                          <p:spTgt spid="1003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800" decel="100000" fill="hold"/>
                                        <p:tgtEl>
                                          <p:spTgt spid="1003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800" decel="100000" fill="hold"/>
                                        <p:tgtEl>
                                          <p:spTgt spid="1003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03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03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52" presetClass="entr" presetSubtype="0" fill="hold" nodeType="after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03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0"/>
                            </p:stCondLst>
                            <p:childTnLst>
                              <p:par>
                                <p:cTn id="24" presetID="52" presetClass="entr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03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6000"/>
                            </p:stCondLst>
                            <p:childTnLst>
                              <p:par>
                                <p:cTn id="30" presetID="52" presetClass="entr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003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35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ChangeArrowheads="1"/>
          </p:cNvSpPr>
          <p:nvPr>
            <p:ph type="title"/>
          </p:nvPr>
        </p:nvSpPr>
        <p:spPr>
          <a:xfrm>
            <a:off x="500034" y="357166"/>
            <a:ext cx="8229600" cy="84698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i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entury" pitchFamily="18" charset="0"/>
              </a:rPr>
              <a:t>Строители Исаакиевского собора и создатели его художественного убранства.</a:t>
            </a:r>
          </a:p>
        </p:txBody>
      </p:sp>
      <p:sp>
        <p:nvSpPr>
          <p:cNvPr id="116739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250825" y="1484313"/>
            <a:ext cx="3810000" cy="4530725"/>
          </a:xfrm>
        </p:spPr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2400" dirty="0"/>
              <a:t>   </a:t>
            </a:r>
            <a:r>
              <a:rPr lang="ru-RU" sz="2400" dirty="0" err="1"/>
              <a:t>Монферран</a:t>
            </a:r>
            <a:r>
              <a:rPr lang="ru-RU" sz="2400" dirty="0"/>
              <a:t>, 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2400" dirty="0"/>
              <a:t>   </a:t>
            </a:r>
            <a:r>
              <a:rPr lang="ru-RU" sz="2400" dirty="0" err="1"/>
              <a:t>Бетанкур</a:t>
            </a:r>
            <a:r>
              <a:rPr lang="ru-RU" sz="2400" dirty="0"/>
              <a:t>, 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2400" dirty="0"/>
              <a:t>   </a:t>
            </a:r>
            <a:r>
              <a:rPr lang="ru-RU" sz="2400" dirty="0" err="1"/>
              <a:t>Карбоньер</a:t>
            </a:r>
            <a:r>
              <a:rPr lang="ru-RU" sz="2400" dirty="0"/>
              <a:t>, 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2400" dirty="0"/>
              <a:t>   Витали, 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2400" dirty="0"/>
              <a:t>   Клод, 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2400" dirty="0"/>
              <a:t>   Пименов, 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2400" dirty="0"/>
              <a:t>   </a:t>
            </a:r>
            <a:r>
              <a:rPr lang="ru-RU" sz="2400" dirty="0" err="1"/>
              <a:t>Логановский</a:t>
            </a:r>
            <a:r>
              <a:rPr lang="ru-RU" sz="2400" dirty="0"/>
              <a:t>, 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2400" dirty="0"/>
              <a:t>   Герман, 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2400" dirty="0"/>
              <a:t>   </a:t>
            </a:r>
            <a:r>
              <a:rPr lang="ru-RU" sz="2400" dirty="0" err="1"/>
              <a:t>Лемер</a:t>
            </a:r>
            <a:r>
              <a:rPr lang="ru-RU" sz="2400" dirty="0"/>
              <a:t>, 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2400" dirty="0"/>
              <a:t>   </a:t>
            </a:r>
            <a:r>
              <a:rPr lang="ru-RU" sz="2400" dirty="0" err="1"/>
              <a:t>Шебуев</a:t>
            </a:r>
            <a:r>
              <a:rPr lang="ru-RU" sz="2400" dirty="0"/>
              <a:t>, 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ru-RU" sz="2400" dirty="0"/>
          </a:p>
        </p:txBody>
      </p:sp>
      <p:sp>
        <p:nvSpPr>
          <p:cNvPr id="116740" name="Rectangle 4"/>
          <p:cNvSpPr>
            <a:spLocks noGrp="1" noChangeArrowheads="1"/>
          </p:cNvSpPr>
          <p:nvPr>
            <p:ph sz="half" idx="2"/>
          </p:nvPr>
        </p:nvSpPr>
        <p:spPr>
          <a:xfrm>
            <a:off x="4932363" y="1557338"/>
            <a:ext cx="3810000" cy="4530725"/>
          </a:xfrm>
        </p:spPr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2400"/>
              <a:t>    Бруни, 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2400"/>
              <a:t>    Брюллов,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2400"/>
              <a:t>    Нефф, 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2400"/>
              <a:t>    Басин, 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2400"/>
              <a:t>    Алексеев, 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2400"/>
              <a:t>    Завьялов, 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2400"/>
              <a:t>    Шамшин, 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2400"/>
              <a:t>    Марков, 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2400"/>
              <a:t>    Штейбен, 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2400"/>
              <a:t>    Муссини, </a:t>
            </a:r>
          </a:p>
          <a:p>
            <a:pPr>
              <a:buFont typeface="Wingdings" pitchFamily="2" charset="2"/>
              <a:buNone/>
            </a:pPr>
            <a:r>
              <a:rPr lang="ru-RU" sz="2400"/>
              <a:t>    Плюшар. </a:t>
            </a:r>
          </a:p>
        </p:txBody>
      </p:sp>
      <p:pic>
        <p:nvPicPr>
          <p:cNvPr id="116741" name="Picture 5" descr="05nil021i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43213" y="1557338"/>
            <a:ext cx="1771650" cy="19716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16742" name="Picture 6" descr="06S2148i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43213" y="3860800"/>
            <a:ext cx="1771650" cy="19716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16743" name="Picture 7" descr="pb773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92950" y="1484313"/>
            <a:ext cx="1771650" cy="19716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16744" name="Picture 8" descr="pb8009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092950" y="3933825"/>
            <a:ext cx="1771650" cy="19716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67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67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67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67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67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67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167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167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67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67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67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1167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1167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0"/>
                            </p:stCondLst>
                            <p:childTnLst>
                              <p:par>
                                <p:cTn id="3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67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67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67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500"/>
                            </p:stCondLst>
                            <p:childTnLst>
                              <p:par>
                                <p:cTn id="3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67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167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167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6000"/>
                            </p:stCondLst>
                            <p:childTnLst>
                              <p:par>
                                <p:cTn id="4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167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167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167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500"/>
                            </p:stCondLst>
                            <p:childTnLst>
                              <p:par>
                                <p:cTn id="4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167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167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167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7000"/>
                            </p:stCondLst>
                            <p:childTnLst>
                              <p:par>
                                <p:cTn id="5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167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167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167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500"/>
                            </p:stCondLst>
                            <p:childTnLst>
                              <p:par>
                                <p:cTn id="6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167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167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167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8000"/>
                            </p:stCondLst>
                            <p:childTnLst>
                              <p:par>
                                <p:cTn id="6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167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167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167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1673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1673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1673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9000"/>
                            </p:stCondLst>
                            <p:childTnLst>
                              <p:par>
                                <p:cTn id="7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167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167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167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2000" fill="hold"/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2000" fill="hold"/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1000"/>
                            </p:stCondLst>
                            <p:childTnLst>
                              <p:par>
                                <p:cTn id="8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167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167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167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2000" fill="hold"/>
                                        <p:tgtEl>
                                          <p:spTgt spid="1167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2000" fill="hold"/>
                                        <p:tgtEl>
                                          <p:spTgt spid="1167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3000"/>
                            </p:stCondLst>
                            <p:childTnLst>
                              <p:par>
                                <p:cTn id="9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1167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167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167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3500"/>
                            </p:stCondLst>
                            <p:childTnLst>
                              <p:par>
                                <p:cTn id="10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167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1167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1167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4000"/>
                            </p:stCondLst>
                            <p:childTnLst>
                              <p:par>
                                <p:cTn id="1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167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1167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1167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4500"/>
                            </p:stCondLst>
                            <p:childTnLst>
                              <p:par>
                                <p:cTn id="1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11674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11674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11674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5000"/>
                            </p:stCondLst>
                            <p:childTnLst>
                              <p:par>
                                <p:cTn id="1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11674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11674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11674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5500"/>
                            </p:stCondLst>
                            <p:childTnLst>
                              <p:par>
                                <p:cTn id="1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11674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11674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11674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16000"/>
                            </p:stCondLst>
                            <p:childTnLst>
                              <p:par>
                                <p:cTn id="1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11674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11674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11674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6500"/>
                            </p:stCondLst>
                            <p:childTnLst>
                              <p:par>
                                <p:cTn id="1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11674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11674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11674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17000"/>
                            </p:stCondLst>
                            <p:childTnLst>
                              <p:par>
                                <p:cTn id="14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11674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11674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11674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73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0" descr="Изображение 209"/>
          <p:cNvPicPr>
            <a:picLocks noChangeAspect="1" noChangeArrowheads="1"/>
          </p:cNvPicPr>
          <p:nvPr/>
        </p:nvPicPr>
        <p:blipFill>
          <a:blip r:embed="rId2" cstate="email">
            <a:lum bright="30000"/>
          </a:blip>
          <a:srcRect/>
          <a:stretch>
            <a:fillRect/>
          </a:stretch>
        </p:blipFill>
        <p:spPr>
          <a:xfrm>
            <a:off x="714348" y="214290"/>
            <a:ext cx="7858180" cy="632938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18790" name="Rectangle 6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ctr">
              <a:lnSpc>
                <a:spcPct val="90000"/>
              </a:lnSpc>
              <a:buFont typeface="Wingdings" pitchFamily="2" charset="2"/>
              <a:buNone/>
            </a:pPr>
            <a:r>
              <a:rPr lang="ru-RU" b="1" dirty="0">
                <a:solidFill>
                  <a:srgbClr val="009900"/>
                </a:solidFill>
              </a:rPr>
              <a:t>   </a:t>
            </a:r>
            <a:r>
              <a:rPr lang="ru-RU" b="1" dirty="0">
                <a:solidFill>
                  <a:srgbClr val="000099"/>
                </a:solidFill>
              </a:rPr>
              <a:t>Сегодня Государственный музей «Исаакиевский собор» вместе с филиалами является одним из немногих в нашей стране, да и во всем мире, музеем культового искусства. В современных условиях важное значение приобретает знакомство, в первую очередь молодежи, с культовой архитектурной и изобразительным искусством – неотъемлемой частью русской национальной культуры.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187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187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87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87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790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Справедливость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1381</TotalTime>
  <Words>536</Words>
  <Application>Microsoft PowerPoint</Application>
  <PresentationFormat>Экран (4:3)</PresentationFormat>
  <Paragraphs>89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Поток</vt:lpstr>
      <vt:lpstr>       Исаакиевский собор- архитектурная жемчужина «северной столицы»   </vt:lpstr>
      <vt:lpstr>Исаакиевский  собор.</vt:lpstr>
      <vt:lpstr>Главный архитектор. </vt:lpstr>
      <vt:lpstr>История  строительства.</vt:lpstr>
      <vt:lpstr>Этапы  строительства.</vt:lpstr>
      <vt:lpstr>Этапы  строительства.</vt:lpstr>
      <vt:lpstr>Особая роль колоколов  Исаакиевского собора.</vt:lpstr>
      <vt:lpstr>Уникальный памятник архитектуры.</vt:lpstr>
      <vt:lpstr>Исаакиевский собор – один из лучших кафедральных соборов Европы.</vt:lpstr>
      <vt:lpstr>Художественное убранство.</vt:lpstr>
      <vt:lpstr>                      Купол.</vt:lpstr>
      <vt:lpstr>Иконостас главного алтаря.</vt:lpstr>
      <vt:lpstr>Апостол Петр.</vt:lpstr>
      <vt:lpstr>Витраж  главного  алтаря.</vt:lpstr>
      <vt:lpstr>Царские врата главного алтаря.</vt:lpstr>
      <vt:lpstr>Пол </vt:lpstr>
      <vt:lpstr>Строители и создатели художественного убранства.</vt:lpstr>
      <vt:lpstr>Трудности при строительстве.</vt:lpstr>
      <vt:lpstr>Строители Исаакиевского собора и создатели его художественного убранства.</vt:lpstr>
      <vt:lpstr>Слайд 20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Администратор</dc:creator>
  <cp:lastModifiedBy>Кубарева</cp:lastModifiedBy>
  <cp:revision>63</cp:revision>
  <dcterms:created xsi:type="dcterms:W3CDTF">2008-06-18T09:39:34Z</dcterms:created>
  <dcterms:modified xsi:type="dcterms:W3CDTF">2009-11-16T14:55:38Z</dcterms:modified>
</cp:coreProperties>
</file>