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58" r:id="rId4"/>
    <p:sldId id="257" r:id="rId5"/>
    <p:sldId id="259" r:id="rId6"/>
    <p:sldId id="260" r:id="rId7"/>
    <p:sldId id="263" r:id="rId8"/>
    <p:sldId id="264" r:id="rId9"/>
    <p:sldId id="265" r:id="rId10"/>
    <p:sldId id="262" r:id="rId11"/>
    <p:sldId id="261" r:id="rId12"/>
    <p:sldId id="267" r:id="rId13"/>
    <p:sldId id="266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D2DB66A-BFD1-4CF0-87F5-E17965FDFA42}" type="datetimeFigureOut">
              <a:rPr lang="ru-RU" smtClean="0"/>
              <a:pPr/>
              <a:t>23.01.2012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A82E37-7497-4F56-B7D6-E082EB7BAF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-slovo.ru/index.php?topic=9306.msg444378" TargetMode="External"/><Relationship Id="rId7" Type="http://schemas.openxmlformats.org/officeDocument/2006/relationships/hyperlink" Target="http://www.tainy.net/" TargetMode="External"/><Relationship Id="rId2" Type="http://schemas.openxmlformats.org/officeDocument/2006/relationships/hyperlink" Target="http://www.turizm.lib.ru/n/nowak%20anatolij%20wladimirowich/kosino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aroekosino.ru/" TargetMode="External"/><Relationship Id="rId5" Type="http://schemas.openxmlformats.org/officeDocument/2006/relationships/hyperlink" Target="http://www.svyato.info/" TargetMode="External"/><Relationship Id="rId4" Type="http://schemas.openxmlformats.org/officeDocument/2006/relationships/hyperlink" Target="http://www.forum-slov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1080119"/>
          </a:xfrm>
        </p:spPr>
        <p:txBody>
          <a:bodyPr>
            <a:noAutofit/>
          </a:bodyPr>
          <a:lstStyle/>
          <a:p>
            <a:r>
              <a:rPr lang="ru-RU" dirty="0" smtClean="0"/>
              <a:t>Святое озеро:</a:t>
            </a:r>
            <a:br>
              <a:rPr lang="ru-RU" dirty="0" smtClean="0"/>
            </a:br>
            <a:r>
              <a:rPr lang="ru-RU" dirty="0" smtClean="0"/>
              <a:t> Легенда </a:t>
            </a:r>
            <a:r>
              <a:rPr lang="ru-RU" smtClean="0"/>
              <a:t>о затонувшей </a:t>
            </a:r>
            <a:r>
              <a:rPr lang="ru-RU" dirty="0" smtClean="0"/>
              <a:t>церкви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661248"/>
            <a:ext cx="8496944" cy="100811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Автор: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 </a:t>
            </a:r>
            <a:r>
              <a:rPr lang="ru-RU" sz="30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ученица 4 «Б» класса  ГОУ СОШ № 2026 ВАО г. Москвы </a:t>
            </a:r>
            <a:r>
              <a:rPr lang="ru-RU" sz="30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Внучко</a:t>
            </a:r>
            <a:r>
              <a:rPr lang="ru-RU" sz="30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Анна. </a:t>
            </a:r>
          </a:p>
          <a:p>
            <a:pPr algn="l">
              <a:lnSpc>
                <a:spcPct val="90000"/>
              </a:lnSpc>
            </a:pPr>
            <a:endParaRPr lang="ru-RU" sz="3000" dirty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Руководитель: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учитель  начальных классов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Захарова О.В.</a:t>
            </a:r>
            <a:endParaRPr lang="ru-RU" dirty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Аня\Desktop\оз. Святое\800_03c0dd7fbad4acfc3775293f1131b124-600x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5661" y="1442425"/>
            <a:ext cx="5916659" cy="417646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Вид из окна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400" dirty="0" smtClean="0"/>
              <a:t>Я живу в районе Косино-Ухтомский, в микрорайоне </a:t>
            </a:r>
            <a:r>
              <a:rPr lang="ru-RU" sz="2400" dirty="0" err="1" smtClean="0"/>
              <a:t>Кожухово</a:t>
            </a:r>
            <a:r>
              <a:rPr lang="ru-RU" sz="2400" dirty="0" smtClean="0"/>
              <a:t>. Каждое утро из своего окна я вижу Святое озеро. Говорят, что оно настолько глубокое (</a:t>
            </a:r>
            <a:r>
              <a:rPr lang="ru-RU" sz="2400" dirty="0"/>
              <a:t>г</a:t>
            </a:r>
            <a:r>
              <a:rPr lang="ru-RU" sz="2400" dirty="0" smtClean="0"/>
              <a:t>лубину, по крайней мере, пока никому не удалось измерить), что на дне его стоит церковь. Оттого озеро и называют святым. </a:t>
            </a:r>
          </a:p>
          <a:p>
            <a:pPr algn="just">
              <a:buNone/>
            </a:pPr>
            <a:r>
              <a:rPr lang="ru-RU" sz="2400" dirty="0" smtClean="0"/>
              <a:t>Так какова же история этого места?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8" name="Рисунок 7" descr="0_36342_ee029a21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1" y="3573016"/>
            <a:ext cx="3552395" cy="2664296"/>
          </a:xfrm>
          <a:prstGeom prst="rect">
            <a:avLst/>
          </a:prstGeom>
        </p:spPr>
      </p:pic>
      <p:pic>
        <p:nvPicPr>
          <p:cNvPr id="9" name="Рисунок 8" descr="Легенда о святом озере (фотошоп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573016"/>
            <a:ext cx="3528392" cy="2646294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Как найти Святое озеро</a:t>
            </a:r>
            <a:br>
              <a:rPr lang="ru-RU" dirty="0" smtClean="0"/>
            </a:br>
            <a:r>
              <a:rPr lang="ru-RU" dirty="0" smtClean="0"/>
              <a:t>в селе Косине?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Святое озеро входит в природный комплекс «</a:t>
            </a:r>
            <a:r>
              <a:rPr lang="ru-RU" dirty="0" err="1" smtClean="0"/>
              <a:t>Косинское</a:t>
            </a:r>
            <a:r>
              <a:rPr lang="ru-RU" dirty="0" smtClean="0"/>
              <a:t> </a:t>
            </a:r>
            <a:r>
              <a:rPr lang="ru-RU" dirty="0" err="1" smtClean="0"/>
              <a:t>Трехозерье</a:t>
            </a:r>
            <a:r>
              <a:rPr lang="ru-RU" dirty="0" smtClean="0"/>
              <a:t>»: Белое озеро, Черное озеро, Святое озеро - находящегося в районе Косино. </a:t>
            </a:r>
          </a:p>
          <a:p>
            <a:pPr algn="just">
              <a:buNone/>
            </a:pPr>
            <a:endParaRPr lang="ru-RU" i="1" dirty="0" smtClean="0"/>
          </a:p>
          <a:p>
            <a:pPr algn="just">
              <a:buNone/>
            </a:pPr>
            <a:r>
              <a:rPr lang="ru-RU" b="1" dirty="0" smtClean="0"/>
              <a:t>Из книги </a:t>
            </a:r>
            <a:r>
              <a:rPr lang="ru-RU" b="1" dirty="0" err="1" smtClean="0"/>
              <a:t>Свящ</a:t>
            </a:r>
            <a:r>
              <a:rPr lang="ru-RU" b="1" dirty="0" smtClean="0"/>
              <a:t>. И.И. Померанцева и А.И. </a:t>
            </a:r>
            <a:r>
              <a:rPr lang="ru-RU" b="1" dirty="0" err="1" smtClean="0"/>
              <a:t>Речменского</a:t>
            </a:r>
            <a:r>
              <a:rPr lang="ru-RU" b="1" dirty="0" smtClean="0"/>
              <a:t> «Косино и его святыни», Москва, 1904 г.:</a:t>
            </a:r>
          </a:p>
          <a:p>
            <a:pPr algn="just">
              <a:buNone/>
            </a:pPr>
            <a:endParaRPr lang="ru-RU" i="1" dirty="0" smtClean="0"/>
          </a:p>
          <a:p>
            <a:pPr algn="just">
              <a:buNone/>
            </a:pPr>
            <a:r>
              <a:rPr lang="ru-RU" i="1" dirty="0" smtClean="0"/>
              <a:t>«Село Косино, находящееся в 10 верстах от Москвы, в восточной части Московского уезда, в </a:t>
            </a:r>
            <a:r>
              <a:rPr lang="ru-RU" i="1" dirty="0" err="1" smtClean="0"/>
              <a:t>Выхинской</a:t>
            </a:r>
            <a:r>
              <a:rPr lang="ru-RU" i="1" dirty="0" smtClean="0"/>
              <a:t> волости, близ Рязанского шоссе, между Нижегородской и Рязанской железными дорогами, с давних времен известно:</a:t>
            </a:r>
          </a:p>
          <a:p>
            <a:pPr algn="just">
              <a:buNone/>
            </a:pPr>
            <a:r>
              <a:rPr lang="ru-RU" i="1" dirty="0" smtClean="0"/>
              <a:t> I) двумя древними Чудотворными иконами: </a:t>
            </a:r>
          </a:p>
          <a:p>
            <a:pPr algn="just">
              <a:buNone/>
            </a:pPr>
            <a:r>
              <a:rPr lang="ru-RU" i="1" dirty="0" smtClean="0"/>
              <a:t>	а) Иконою Богоматери, именуемой </a:t>
            </a:r>
            <a:r>
              <a:rPr lang="ru-RU" i="1" dirty="0" err="1" smtClean="0"/>
              <a:t>Моденскою</a:t>
            </a:r>
            <a:r>
              <a:rPr lang="ru-RU" i="1" dirty="0" smtClean="0"/>
              <a:t> </a:t>
            </a:r>
          </a:p>
          <a:p>
            <a:pPr algn="just">
              <a:buNone/>
            </a:pPr>
            <a:r>
              <a:rPr lang="ru-RU" i="1" dirty="0" smtClean="0"/>
              <a:t>	б) Явленною на озере иконою Святителя и Чудотворца Николая </a:t>
            </a:r>
          </a:p>
          <a:p>
            <a:pPr algn="just">
              <a:buNone/>
            </a:pPr>
            <a:r>
              <a:rPr lang="ru-RU" i="1" dirty="0" smtClean="0"/>
              <a:t>II) Святым озером, издревле привлекающим массы богомольцев»</a:t>
            </a:r>
            <a:endParaRPr lang="ru-RU" i="1" dirty="0"/>
          </a:p>
        </p:txBody>
      </p:sp>
      <p:pic>
        <p:nvPicPr>
          <p:cNvPr id="7" name="Содержимое 6" descr="ksn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916832"/>
            <a:ext cx="3951320" cy="3391550"/>
          </a:xfr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 smtClean="0"/>
              <a:t>Возникновение Святого озера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484784"/>
            <a:ext cx="3898776" cy="496855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 smtClean="0"/>
              <a:t>Возникновение Святого озера  связывают </a:t>
            </a:r>
            <a:r>
              <a:rPr lang="ru-RU" sz="2000" dirty="0"/>
              <a:t>с ледниковым периодом. Подобные озера встречаются, в основном, в северо-западных и северных регионах России. Святое озеро имеет круглую форму. Вокруг озера метров на 200-250 трясина, заросшая камышом и небольшими деревьями. Вода в озере никогда не цветет, возможно это объясняется наличием в воде большого количества йода, брома и серебра. Дно озера покрыто толстым </a:t>
            </a:r>
            <a:r>
              <a:rPr lang="ru-RU" sz="2000" dirty="0" smtClean="0"/>
              <a:t>слоем ила.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7" name="Рисунок 6" descr="svyatoe-kos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484784"/>
            <a:ext cx="3672408" cy="4896544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Предание о Святом озере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/>
              <a:t>Существует древняя легенда о церкви, когда-то находившейся на месте Святого озера и со временем опустившейся под воду, благодаря чему воды озера приобрели целебные свойства и </a:t>
            </a:r>
            <a:r>
              <a:rPr lang="ru-RU" dirty="0" smtClean="0"/>
              <a:t>всегда оставались чистейшими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 smtClean="0"/>
              <a:t>«…на </a:t>
            </a:r>
            <a:r>
              <a:rPr lang="ru-RU" i="1" dirty="0"/>
              <a:t>том месте, где теперь озеро, в давнее время была среди лесов церковь, посвященная Божией Матери, устроенная поселившимся тут ушедшим из одного города, разоренного междоусобною войною удельных князей, старцем священником, уединение с которым разделял некто пустынник </a:t>
            </a:r>
            <a:r>
              <a:rPr lang="ru-RU" i="1" dirty="0" err="1"/>
              <a:t>Букал</a:t>
            </a:r>
            <a:r>
              <a:rPr lang="ru-RU" i="1" dirty="0"/>
              <a:t> и помогал священнику в совершении божественной службы</a:t>
            </a:r>
            <a:r>
              <a:rPr lang="ru-RU" i="1" dirty="0" smtClean="0"/>
              <a:t>...</a:t>
            </a:r>
            <a:r>
              <a:rPr lang="ru-RU" dirty="0"/>
              <a:t> </a:t>
            </a:r>
            <a:endParaRPr lang="ru-RU" dirty="0" smtClean="0"/>
          </a:p>
          <a:p>
            <a:pPr algn="just">
              <a:buNone/>
            </a:pPr>
            <a:r>
              <a:rPr lang="ru-RU" i="1" dirty="0"/>
              <a:t>	</a:t>
            </a:r>
            <a:r>
              <a:rPr lang="ru-RU" i="1" dirty="0" smtClean="0"/>
              <a:t>….оба </a:t>
            </a:r>
            <a:r>
              <a:rPr lang="ru-RU" i="1" dirty="0"/>
              <a:t>они вошли в церковь и со слезами молили Бога и Его Пречистую Матерь за православный народ русский и за будущий град Москву; священник начал совершать божественную литургию и во время херувимской песни над ним явилась Божия Матерь, церковь медленно стала опускаться в землю, из-под которой выступила вода и образовалось озеро, которое слывет теперь в народе </a:t>
            </a:r>
            <a:r>
              <a:rPr lang="ru-RU" i="1" dirty="0" smtClean="0"/>
              <a:t>святым…»</a:t>
            </a:r>
            <a:endParaRPr lang="ru-RU" i="1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-chasownjaiiordannaozerewselekos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687234"/>
            <a:ext cx="6264696" cy="5046021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467543" y="1052736"/>
            <a:ext cx="3168353" cy="5073427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000" dirty="0" smtClean="0"/>
              <a:t>В народе верили также, что озеро находится под особым покровительством Николая Чудотворца и Пресвятой Богородицы.  Впоследствии Петр I пожертвовал в </a:t>
            </a:r>
            <a:r>
              <a:rPr lang="ru-RU" sz="2000" dirty="0" err="1" smtClean="0"/>
              <a:t>Косинский</a:t>
            </a:r>
            <a:r>
              <a:rPr lang="ru-RU" sz="2000" dirty="0" smtClean="0"/>
              <a:t> храм </a:t>
            </a:r>
            <a:r>
              <a:rPr lang="ru-RU" sz="2000" dirty="0" err="1" smtClean="0"/>
              <a:t>Моденскую</a:t>
            </a:r>
            <a:r>
              <a:rPr lang="ru-RU" sz="2000" dirty="0" smtClean="0"/>
              <a:t> икону Божией Матери. Икона эта также прославилась чудесами.  Постепенно сформировался обычай совершать молебен перед иконами </a:t>
            </a:r>
            <a:r>
              <a:rPr lang="ru-RU" sz="2000" dirty="0" err="1" smtClean="0"/>
              <a:t>Моденской</a:t>
            </a:r>
            <a:r>
              <a:rPr lang="ru-RU" sz="2000" dirty="0" smtClean="0"/>
              <a:t> Божией Матери и святителя Николая, а затем купаться на святом озере.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9" name="Содержимое 8" descr="005-modenskajaikonabozhiejmater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40503" y="1215390"/>
            <a:ext cx="2409444" cy="3589020"/>
          </a:xfr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Случаи исцелений на Святом озере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112568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sz="6000" dirty="0" smtClean="0"/>
              <a:t>...В 1889 году в Косино приезжала женщина по имени Клавдия. </a:t>
            </a:r>
            <a:r>
              <a:rPr lang="ru-RU" sz="6000" dirty="0" smtClean="0"/>
              <a:t>Руки </a:t>
            </a:r>
            <a:r>
              <a:rPr lang="ru-RU" sz="6000" dirty="0" smtClean="0"/>
              <a:t>ее опухли, почернели, и вся она опухала и с трудом могла двигаться. Прибыв в Косино и искупавшись в водах Святого озера, она почувствовала приближение сильного обморока и в совершенно расслабленном состоянии поехала домой. Однако на другой день она почувствовала себя вполне хорошо и выздоровела совершенно, о чем сообщила приходскому </a:t>
            </a:r>
            <a:r>
              <a:rPr lang="ru-RU" sz="6000" dirty="0" smtClean="0"/>
              <a:t>священнику…</a:t>
            </a:r>
            <a:endParaRPr lang="ru-RU" sz="6000" dirty="0" smtClean="0"/>
          </a:p>
          <a:p>
            <a:pPr algn="just">
              <a:buNone/>
            </a:pPr>
            <a:endParaRPr lang="ru-RU" sz="6000" dirty="0" smtClean="0"/>
          </a:p>
          <a:p>
            <a:pPr algn="just">
              <a:buNone/>
            </a:pPr>
            <a:endParaRPr lang="ru-RU" sz="6000" dirty="0" smtClean="0"/>
          </a:p>
          <a:p>
            <a:pPr algn="just">
              <a:buNone/>
            </a:pPr>
            <a:r>
              <a:rPr lang="ru-RU" sz="6000" dirty="0" smtClean="0"/>
              <a:t>...В 1902 году, летом, мещанин г. Волоколамска Московской губернии Роман Александрович </a:t>
            </a:r>
            <a:r>
              <a:rPr lang="ru-RU" sz="6000" dirty="0" err="1" smtClean="0"/>
              <a:t>Правкин</a:t>
            </a:r>
            <a:r>
              <a:rPr lang="ru-RU" sz="6000" dirty="0" smtClean="0"/>
              <a:t> заявил, что у него был болен сын Василий (полтора </a:t>
            </a:r>
            <a:r>
              <a:rPr lang="ru-RU" sz="6000" dirty="0" smtClean="0"/>
              <a:t>года), </a:t>
            </a:r>
            <a:r>
              <a:rPr lang="ru-RU" sz="6000" dirty="0" smtClean="0"/>
              <a:t>который, </a:t>
            </a:r>
            <a:r>
              <a:rPr lang="ru-RU" sz="6000" dirty="0" smtClean="0"/>
              <a:t>потерял </a:t>
            </a:r>
            <a:r>
              <a:rPr lang="ru-RU" sz="6000" dirty="0" smtClean="0"/>
              <a:t>способность ходить. </a:t>
            </a:r>
            <a:r>
              <a:rPr lang="ru-RU" sz="6000" smtClean="0"/>
              <a:t>Придя </a:t>
            </a:r>
            <a:r>
              <a:rPr lang="ru-RU" sz="6000" smtClean="0"/>
              <a:t>в </a:t>
            </a:r>
            <a:r>
              <a:rPr lang="ru-RU" sz="6000" dirty="0" smtClean="0"/>
              <a:t>Косино с больным ребенком, родители искупали его в Святом озере, и после этого мальчик начал ходить и совершенно </a:t>
            </a:r>
            <a:r>
              <a:rPr lang="ru-RU" sz="6000" dirty="0" smtClean="0"/>
              <a:t>выздоровел...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 smtClean="0"/>
          </a:p>
          <a:p>
            <a:endParaRPr lang="ru-RU" sz="60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сино. Святой источник и Святое озеро между 1900-1910 годам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047750"/>
            <a:ext cx="7620000" cy="4762500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1-drewnjajacerkowxwselekos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32656"/>
            <a:ext cx="3528392" cy="5814079"/>
          </a:xfrm>
          <a:prstGeom prst="rect">
            <a:avLst/>
          </a:prstGeom>
        </p:spPr>
      </p:pic>
      <p:pic>
        <p:nvPicPr>
          <p:cNvPr id="6" name="Рисунок 5" descr="004-chasownjaiwnutrennijwidnikolaewskogohra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32656"/>
            <a:ext cx="3568002" cy="5904656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Святоозерское</a:t>
            </a:r>
            <a:r>
              <a:rPr lang="ru-RU" dirty="0" smtClean="0"/>
              <a:t> чудо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1944216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В 2004 году приход приобрел здание </a:t>
            </a:r>
            <a:r>
              <a:rPr lang="ru-RU" dirty="0"/>
              <a:t>бывшей насосной станции, которое было </a:t>
            </a:r>
            <a:r>
              <a:rPr lang="ru-RU" dirty="0" smtClean="0"/>
              <a:t>переоборудовано </a:t>
            </a:r>
            <a:r>
              <a:rPr lang="ru-RU" dirty="0"/>
              <a:t>в здание, соответствующее храму. В новом храме состоялся </a:t>
            </a:r>
            <a:r>
              <a:rPr lang="ru-RU" dirty="0" smtClean="0"/>
              <a:t>обряд освящения</a:t>
            </a:r>
            <a:r>
              <a:rPr lang="ru-RU" dirty="0"/>
              <a:t>, после чего здесь впервые была отслужена </a:t>
            </a:r>
            <a:r>
              <a:rPr lang="ru-RU" dirty="0" smtClean="0"/>
              <a:t>литургия. Через 70 лет после разрушения часовни и купален на святом месте снова построен храм. Почти все верующие, посещающие Косино, считают </a:t>
            </a:r>
            <a:r>
              <a:rPr lang="ru-RU" dirty="0"/>
              <a:t>непременным долгом окунуться в водах </a:t>
            </a:r>
            <a:r>
              <a:rPr lang="ru-RU" dirty="0" smtClean="0"/>
              <a:t>Святого </a:t>
            </a:r>
            <a:r>
              <a:rPr lang="ru-RU" dirty="0"/>
              <a:t>озера, несмотря ни на раннее время весны, ни на позднюю осень, когда вода начинает уже </a:t>
            </a:r>
            <a:r>
              <a:rPr lang="ru-RU" dirty="0" smtClean="0"/>
              <a:t>замерзать, и обязательно 19 января в Крещение. </a:t>
            </a:r>
            <a:endParaRPr lang="ru-RU" dirty="0"/>
          </a:p>
        </p:txBody>
      </p:sp>
      <p:pic>
        <p:nvPicPr>
          <p:cNvPr id="4" name="Рисунок 3" descr="hram_ozero_2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717032"/>
            <a:ext cx="2520279" cy="1890210"/>
          </a:xfrm>
          <a:prstGeom prst="rect">
            <a:avLst/>
          </a:prstGeom>
        </p:spPr>
      </p:pic>
      <p:pic>
        <p:nvPicPr>
          <p:cNvPr id="5" name="Рисунок 4" descr="PIC_0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302986"/>
            <a:ext cx="4262247" cy="3196685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1512168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/>
              <a:t>В день памяти </a:t>
            </a:r>
            <a:r>
              <a:rPr lang="ru-RU" dirty="0" err="1"/>
              <a:t>Косинской</a:t>
            </a:r>
            <a:r>
              <a:rPr lang="ru-RU" dirty="0"/>
              <a:t> иконы Божией Матери в храме Успения в Старом Косино проходит праздничная Божественная литургия, а затем крестный ход и освящение воды на Святом озере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" name="Рисунок 5" descr="Крестный ход на Святое Озеро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492896"/>
            <a:ext cx="2857500" cy="2143125"/>
          </a:xfrm>
          <a:prstGeom prst="rect">
            <a:avLst/>
          </a:prstGeom>
        </p:spPr>
      </p:pic>
      <p:pic>
        <p:nvPicPr>
          <p:cNvPr id="8" name="Рисунок 7" descr="Святое озеро в Косино-Ухтомском. Водосвятный молебен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492896"/>
            <a:ext cx="3240361" cy="2267722"/>
          </a:xfrm>
          <a:prstGeom prst="rect">
            <a:avLst/>
          </a:prstGeom>
        </p:spPr>
      </p:pic>
      <p:pic>
        <p:nvPicPr>
          <p:cNvPr id="7" name="Рисунок 6" descr="Освящение воды на Святом озере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4077072"/>
            <a:ext cx="2976331" cy="2232248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0" y="333375"/>
            <a:ext cx="2519363" cy="611981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sz="4800" b="1" dirty="0" smtClean="0"/>
              <a:t>Озеро Святое</a:t>
            </a:r>
          </a:p>
          <a:p>
            <a:pPr>
              <a:buNone/>
            </a:pP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Озеро Святое -</a:t>
            </a:r>
            <a:br>
              <a:rPr lang="ru-RU" sz="4800" dirty="0" smtClean="0"/>
            </a:br>
            <a:r>
              <a:rPr lang="ru-RU" sz="4800" dirty="0" smtClean="0"/>
              <a:t>Край моей мечты ,</a:t>
            </a:r>
            <a:br>
              <a:rPr lang="ru-RU" sz="4800" dirty="0" smtClean="0"/>
            </a:br>
            <a:r>
              <a:rPr lang="ru-RU" sz="4800" dirty="0" smtClean="0"/>
              <a:t>В небо голубое</a:t>
            </a:r>
            <a:br>
              <a:rPr lang="ru-RU" sz="4800" dirty="0" smtClean="0"/>
            </a:br>
            <a:r>
              <a:rPr lang="ru-RU" sz="4800" dirty="0" smtClean="0"/>
              <a:t>Загляделось ты.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Воды отражают</a:t>
            </a:r>
            <a:br>
              <a:rPr lang="ru-RU" sz="4800" dirty="0" smtClean="0"/>
            </a:br>
            <a:r>
              <a:rPr lang="ru-RU" sz="4800" dirty="0" smtClean="0"/>
              <a:t>Кудри облаков.</a:t>
            </a:r>
            <a:br>
              <a:rPr lang="ru-RU" sz="4800" dirty="0" smtClean="0"/>
            </a:br>
            <a:r>
              <a:rPr lang="ru-RU" sz="4800" dirty="0" smtClean="0"/>
              <a:t>Эхо повторяет</a:t>
            </a:r>
            <a:br>
              <a:rPr lang="ru-RU" sz="4800" dirty="0" smtClean="0"/>
            </a:br>
            <a:r>
              <a:rPr lang="ru-RU" sz="4800" dirty="0" smtClean="0"/>
              <a:t>Звон колоколов.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Легкою косынкой</a:t>
            </a:r>
            <a:br>
              <a:rPr lang="ru-RU" sz="4800" dirty="0" smtClean="0"/>
            </a:br>
            <a:r>
              <a:rPr lang="ru-RU" sz="4800" dirty="0" smtClean="0"/>
              <a:t>Утренний туман</a:t>
            </a:r>
            <a:br>
              <a:rPr lang="ru-RU" sz="4800" dirty="0" smtClean="0"/>
            </a:br>
            <a:r>
              <a:rPr lang="ru-RU" sz="4800" dirty="0" smtClean="0"/>
              <a:t>Накрывает зыбко</a:t>
            </a:r>
            <a:br>
              <a:rPr lang="ru-RU" sz="4800" dirty="0" smtClean="0"/>
            </a:br>
            <a:r>
              <a:rPr lang="ru-RU" sz="4800" dirty="0" smtClean="0"/>
              <a:t>Уток караван.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Кряквы молодые</a:t>
            </a:r>
            <a:br>
              <a:rPr lang="ru-RU" sz="4800" dirty="0" smtClean="0"/>
            </a:br>
            <a:r>
              <a:rPr lang="ru-RU" sz="4800" dirty="0" smtClean="0"/>
              <a:t>Медленно плывут.</a:t>
            </a:r>
            <a:br>
              <a:rPr lang="ru-RU" sz="4800" dirty="0" smtClean="0"/>
            </a:br>
            <a:r>
              <a:rPr lang="ru-RU" sz="4800" dirty="0" smtClean="0"/>
              <a:t>Волны озорные</a:t>
            </a:r>
            <a:br>
              <a:rPr lang="ru-RU" sz="4800" dirty="0" smtClean="0"/>
            </a:br>
            <a:r>
              <a:rPr lang="ru-RU" sz="4800" dirty="0" smtClean="0"/>
              <a:t>К берегу бегут. 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И стоит недвижно</a:t>
            </a:r>
            <a:br>
              <a:rPr lang="ru-RU" sz="4800" dirty="0" smtClean="0"/>
            </a:br>
            <a:r>
              <a:rPr lang="ru-RU" sz="4800" dirty="0" smtClean="0"/>
              <a:t>В утренней тиши,</a:t>
            </a:r>
            <a:br>
              <a:rPr lang="ru-RU" sz="4800" dirty="0" smtClean="0"/>
            </a:br>
            <a:r>
              <a:rPr lang="ru-RU" sz="4800" dirty="0" smtClean="0"/>
              <a:t>Шепчет еле слышно</a:t>
            </a:r>
            <a:br>
              <a:rPr lang="ru-RU" sz="4800" dirty="0" smtClean="0"/>
            </a:br>
            <a:r>
              <a:rPr lang="ru-RU" sz="4800" dirty="0" smtClean="0"/>
              <a:t>Стража - камыши.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Солнце разбудило</a:t>
            </a:r>
            <a:br>
              <a:rPr lang="ru-RU" sz="4800" dirty="0" smtClean="0"/>
            </a:br>
            <a:r>
              <a:rPr lang="ru-RU" sz="4800" dirty="0" smtClean="0"/>
              <a:t>Спящую красу,</a:t>
            </a:r>
            <a:br>
              <a:rPr lang="ru-RU" sz="4800" dirty="0" smtClean="0"/>
            </a:br>
            <a:r>
              <a:rPr lang="ru-RU" sz="4800" dirty="0" smtClean="0"/>
              <a:t>По волнам пустило</a:t>
            </a:r>
            <a:br>
              <a:rPr lang="ru-RU" sz="4800" dirty="0" smtClean="0"/>
            </a:br>
            <a:r>
              <a:rPr lang="ru-RU" sz="4800" dirty="0" smtClean="0"/>
              <a:t>Рыжую косу.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Блики озаряют</a:t>
            </a:r>
            <a:br>
              <a:rPr lang="ru-RU" sz="4800" dirty="0" smtClean="0"/>
            </a:br>
            <a:r>
              <a:rPr lang="ru-RU" sz="4800" dirty="0" smtClean="0"/>
              <a:t>Водяную гладь.</a:t>
            </a:r>
            <a:br>
              <a:rPr lang="ru-RU" sz="4800" dirty="0" smtClean="0"/>
            </a:br>
            <a:r>
              <a:rPr lang="ru-RU" sz="4800" dirty="0" smtClean="0"/>
              <a:t>Душу наполняют</a:t>
            </a:r>
            <a:br>
              <a:rPr lang="ru-RU" sz="4800" dirty="0" smtClean="0"/>
            </a:br>
            <a:r>
              <a:rPr lang="ru-RU" sz="4800" dirty="0" smtClean="0"/>
              <a:t>Мир и благодать.</a:t>
            </a:r>
            <a:r>
              <a:rPr lang="ru-RU" sz="3700" dirty="0" smtClean="0"/>
              <a:t> </a:t>
            </a:r>
            <a:br>
              <a:rPr lang="ru-RU" sz="3700" dirty="0" smtClean="0"/>
            </a:br>
            <a:endParaRPr lang="ru-RU" sz="37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dirty="0" smtClean="0"/>
              <a:t>Лев </a:t>
            </a:r>
            <a:r>
              <a:rPr lang="ru-RU" sz="4000" dirty="0" err="1" smtClean="0"/>
              <a:t>Заглумов</a:t>
            </a:r>
            <a:r>
              <a:rPr lang="ru-RU" sz="4000" dirty="0" smtClean="0"/>
              <a:t>,</a:t>
            </a:r>
          </a:p>
          <a:p>
            <a:pPr>
              <a:buNone/>
            </a:pPr>
            <a:r>
              <a:rPr lang="ru-RU" sz="4000" dirty="0" smtClean="0"/>
              <a:t>02.10.2000 Косино</a:t>
            </a:r>
          </a:p>
          <a:p>
            <a:endParaRPr lang="ru-RU" dirty="0"/>
          </a:p>
        </p:txBody>
      </p:sp>
      <p:pic>
        <p:nvPicPr>
          <p:cNvPr id="10" name="Рисунок 9" descr="R4_13_Kosino_13_STV_201008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04664"/>
            <a:ext cx="3240360" cy="2430270"/>
          </a:xfrm>
          <a:prstGeom prst="rect">
            <a:avLst/>
          </a:prstGeom>
        </p:spPr>
      </p:pic>
      <p:pic>
        <p:nvPicPr>
          <p:cNvPr id="11" name="Рисунок 10" descr="0_495a6_4b5949d3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628800"/>
            <a:ext cx="2992951" cy="2128736"/>
          </a:xfrm>
          <a:prstGeom prst="rect">
            <a:avLst/>
          </a:prstGeom>
        </p:spPr>
      </p:pic>
      <p:pic>
        <p:nvPicPr>
          <p:cNvPr id="12" name="Рисунок 11" descr="Татьяна Светлова Косино. Триозерье. Святое озеро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383614"/>
            <a:ext cx="3240360" cy="2430270"/>
          </a:xfrm>
          <a:prstGeom prst="rect">
            <a:avLst/>
          </a:prstGeom>
        </p:spPr>
      </p:pic>
      <p:pic>
        <p:nvPicPr>
          <p:cNvPr id="13" name="Рисунок 12" descr="Татьяна Светлова Косино. Триозерье. Святое озеро.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59" y="4499736"/>
            <a:ext cx="2880321" cy="2160241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dirty="0" smtClean="0"/>
              <a:t>Список литературы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>
                <a:solidFill>
                  <a:srgbClr val="002060"/>
                </a:solidFill>
              </a:rPr>
              <a:t>Свящ</a:t>
            </a:r>
            <a:r>
              <a:rPr lang="ru-RU" sz="2000" dirty="0">
                <a:solidFill>
                  <a:srgbClr val="002060"/>
                </a:solidFill>
              </a:rPr>
              <a:t>. И.И. Померанцев и А.И. </a:t>
            </a:r>
            <a:r>
              <a:rPr lang="ru-RU" sz="2000" dirty="0" err="1" smtClean="0">
                <a:solidFill>
                  <a:srgbClr val="002060"/>
                </a:solidFill>
              </a:rPr>
              <a:t>Речменский</a:t>
            </a:r>
            <a:r>
              <a:rPr lang="ru-RU" sz="2000" dirty="0" smtClean="0">
                <a:solidFill>
                  <a:srgbClr val="002060"/>
                </a:solidFill>
              </a:rPr>
              <a:t> «КОСИНО </a:t>
            </a:r>
            <a:r>
              <a:rPr lang="ru-RU" sz="2000" dirty="0">
                <a:solidFill>
                  <a:srgbClr val="002060"/>
                </a:solidFill>
              </a:rPr>
              <a:t>И ЕГО </a:t>
            </a:r>
            <a:r>
              <a:rPr lang="ru-RU" sz="2000" dirty="0" smtClean="0">
                <a:solidFill>
                  <a:srgbClr val="002060"/>
                </a:solidFill>
              </a:rPr>
              <a:t>СВЯТЫНИ», Москва 1904 г.</a:t>
            </a:r>
            <a:r>
              <a:rPr lang="en-US" sz="2000" dirty="0" smtClean="0">
                <a:solidFill>
                  <a:srgbClr val="002060"/>
                </a:solidFill>
              </a:rPr>
              <a:t> (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www.turizm.lib.ru/n/nowak </a:t>
            </a:r>
            <a:r>
              <a:rPr lang="en-US" sz="2000" dirty="0" err="1" smtClean="0">
                <a:solidFill>
                  <a:srgbClr val="002060"/>
                </a:solidFill>
                <a:hlinkClick r:id="rId2"/>
              </a:rPr>
              <a:t>anatolij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hlinkClick r:id="rId2"/>
              </a:rPr>
              <a:t>wladimirowich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/kosino.shtml</a:t>
            </a:r>
            <a:r>
              <a:rPr lang="en-US" sz="20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sz="2000" dirty="0" smtClean="0">
                <a:solidFill>
                  <a:srgbClr val="002060"/>
                </a:solidFill>
                <a:hlinkClick r:id="rId3"/>
              </a:rPr>
              <a:t>Ретро-фотоальбом</a:t>
            </a:r>
            <a:r>
              <a:rPr lang="ru-RU" sz="2000" dirty="0">
                <a:solidFill>
                  <a:srgbClr val="002060"/>
                </a:solidFill>
                <a:hlinkClick r:id="rId3"/>
              </a:rPr>
              <a:t>. Москва. Прокатимся на машине времени 1960 - 1842гг</a:t>
            </a:r>
            <a:r>
              <a:rPr lang="ru-RU" sz="2000" dirty="0" smtClean="0">
                <a:solidFill>
                  <a:srgbClr val="002060"/>
                </a:solidFill>
                <a:hlinkClick r:id="rId3"/>
              </a:rPr>
              <a:t>.</a:t>
            </a:r>
            <a:r>
              <a:rPr lang="en-US" sz="2000" dirty="0" smtClean="0">
                <a:solidFill>
                  <a:srgbClr val="002060"/>
                </a:solidFill>
              </a:rPr>
              <a:t>   </a:t>
            </a:r>
            <a:r>
              <a:rPr lang="en-US" sz="2000" u="sng" dirty="0" smtClean="0">
                <a:solidFill>
                  <a:srgbClr val="002060"/>
                </a:solidFill>
                <a:hlinkClick r:id="rId4"/>
              </a:rPr>
              <a:t> www</a:t>
            </a:r>
            <a:r>
              <a:rPr lang="ru-RU" sz="2000" u="sng" dirty="0" smtClean="0">
                <a:solidFill>
                  <a:srgbClr val="002060"/>
                </a:solidFill>
                <a:hlinkClick r:id="rId4"/>
              </a:rPr>
              <a:t>.</a:t>
            </a:r>
            <a:r>
              <a:rPr lang="en-US" sz="2000" u="sng" dirty="0" smtClean="0">
                <a:solidFill>
                  <a:srgbClr val="002060"/>
                </a:solidFill>
                <a:hlinkClick r:id="rId4"/>
              </a:rPr>
              <a:t>forum</a:t>
            </a:r>
            <a:r>
              <a:rPr lang="ru-RU" sz="2000" u="sng" dirty="0" smtClean="0">
                <a:solidFill>
                  <a:srgbClr val="002060"/>
                </a:solidFill>
                <a:hlinkClick r:id="rId4"/>
              </a:rPr>
              <a:t>-</a:t>
            </a:r>
            <a:r>
              <a:rPr lang="en-US" sz="2000" u="sng" dirty="0" err="1" smtClean="0">
                <a:solidFill>
                  <a:srgbClr val="002060"/>
                </a:solidFill>
                <a:hlinkClick r:id="rId4"/>
              </a:rPr>
              <a:t>slovo</a:t>
            </a:r>
            <a:r>
              <a:rPr lang="ru-RU" sz="2000" u="sng" dirty="0" smtClean="0">
                <a:solidFill>
                  <a:srgbClr val="002060"/>
                </a:solidFill>
                <a:hlinkClick r:id="rId4"/>
              </a:rPr>
              <a:t>.</a:t>
            </a:r>
            <a:r>
              <a:rPr lang="en-US" sz="2000" u="sng" dirty="0" err="1" smtClean="0">
                <a:solidFill>
                  <a:srgbClr val="002060"/>
                </a:solidFill>
                <a:hlinkClick r:id="rId4"/>
              </a:rPr>
              <a:t>ru</a:t>
            </a:r>
            <a:r>
              <a:rPr lang="en-US" sz="2000" u="sng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002060"/>
                </a:solidFill>
                <a:hlinkClick r:id="rId5"/>
              </a:rPr>
              <a:t>www.svyato.info</a:t>
            </a:r>
            <a:endParaRPr lang="en-US" sz="2000" dirty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www.oldmos.ru</a:t>
            </a:r>
          </a:p>
          <a:p>
            <a:r>
              <a:rPr lang="en-US" sz="2000" dirty="0" smtClean="0">
                <a:solidFill>
                  <a:srgbClr val="002060"/>
                </a:solidFill>
                <a:hlinkClick r:id="rId6"/>
              </a:rPr>
              <a:t>www.staroekosino.ru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  <a:hlinkClick r:id="rId7"/>
              </a:rPr>
              <a:t>www.tainy.net</a:t>
            </a:r>
            <a:endParaRPr lang="en-US" sz="2000" dirty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Фотографии Анатолия Аверьянова, Татьяны Светловой</a:t>
            </a:r>
            <a:endParaRPr lang="en-US" sz="2000" dirty="0" smtClean="0">
              <a:solidFill>
                <a:srgbClr val="002060"/>
              </a:solidFill>
            </a:endParaRPr>
          </a:p>
          <a:p>
            <a:endParaRPr lang="ru-RU" sz="2000" dirty="0"/>
          </a:p>
          <a:p>
            <a:endParaRPr lang="ru-RU" sz="2000" dirty="0"/>
          </a:p>
          <a:p>
            <a:endParaRPr lang="ru-RU" sz="24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663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Трек</vt:lpstr>
      <vt:lpstr>Святое озеро:  Легенда о затонувшей церкви</vt:lpstr>
      <vt:lpstr>Вид из окна</vt:lpstr>
      <vt:lpstr>Как найти Святое озеро в селе Косине?</vt:lpstr>
      <vt:lpstr>Возникновение Святого озера</vt:lpstr>
      <vt:lpstr>Предание о Святом озере</vt:lpstr>
      <vt:lpstr>Слайд 6</vt:lpstr>
      <vt:lpstr>Слайд 7</vt:lpstr>
      <vt:lpstr>Случаи исцелений на Святом озере</vt:lpstr>
      <vt:lpstr>Слайд 9</vt:lpstr>
      <vt:lpstr>Слайд 10</vt:lpstr>
      <vt:lpstr>Святоозерское чудо</vt:lpstr>
      <vt:lpstr>Слайд 12</vt:lpstr>
      <vt:lpstr>Слайд 13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Аня</dc:creator>
  <cp:lastModifiedBy>Аня</cp:lastModifiedBy>
  <cp:revision>29</cp:revision>
  <dcterms:created xsi:type="dcterms:W3CDTF">2012-01-19T17:28:19Z</dcterms:created>
  <dcterms:modified xsi:type="dcterms:W3CDTF">2012-01-23T08:18:33Z</dcterms:modified>
</cp:coreProperties>
</file>